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324" r:id="rId4"/>
    <p:sldId id="325" r:id="rId5"/>
    <p:sldId id="329" r:id="rId6"/>
    <p:sldId id="330" r:id="rId7"/>
    <p:sldId id="419" r:id="rId8"/>
    <p:sldId id="420" r:id="rId9"/>
    <p:sldId id="421" r:id="rId10"/>
    <p:sldId id="422" r:id="rId11"/>
    <p:sldId id="328" r:id="rId12"/>
    <p:sldId id="334" r:id="rId13"/>
    <p:sldId id="423" r:id="rId14"/>
    <p:sldId id="379" r:id="rId15"/>
    <p:sldId id="395" r:id="rId16"/>
    <p:sldId id="380" r:id="rId17"/>
    <p:sldId id="381" r:id="rId18"/>
    <p:sldId id="383" r:id="rId19"/>
    <p:sldId id="384" r:id="rId20"/>
    <p:sldId id="385" r:id="rId21"/>
    <p:sldId id="387" r:id="rId22"/>
    <p:sldId id="386" r:id="rId23"/>
    <p:sldId id="392" r:id="rId24"/>
    <p:sldId id="396" r:id="rId25"/>
    <p:sldId id="417" r:id="rId26"/>
    <p:sldId id="397" r:id="rId27"/>
    <p:sldId id="394" r:id="rId28"/>
    <p:sldId id="418" r:id="rId29"/>
    <p:sldId id="424" r:id="rId30"/>
    <p:sldId id="425" r:id="rId31"/>
    <p:sldId id="426" r:id="rId32"/>
    <p:sldId id="427" r:id="rId33"/>
    <p:sldId id="428" r:id="rId34"/>
    <p:sldId id="429" r:id="rId35"/>
    <p:sldId id="430" r:id="rId36"/>
    <p:sldId id="258" r:id="rId37"/>
  </p:sldIdLst>
  <p:sldSz cx="12192000" cy="6858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mbria Math" panose="02040503050406030204" pitchFamily="18" charset="0"/>
      <p:regular r:id="rId43"/>
    </p:embeddedFont>
    <p:embeddedFont>
      <p:font typeface="Lato" panose="020F0502020204030203" pitchFamily="34" charset="0"/>
      <p:regular r:id="rId44"/>
      <p:bold r:id="rId45"/>
      <p:italic r:id="rId46"/>
      <p:boldItalic r:id="rId47"/>
    </p:embeddedFont>
    <p:embeddedFont>
      <p:font typeface="Raleway" panose="020B0503030101060003" pitchFamily="34" charset="77"/>
      <p:regular r:id="rId48"/>
      <p:bold r:id="rId49"/>
      <p:italic r:id="rId50"/>
      <p:boldItalic r:id="rId5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38292291-3300-45BC-8BBC-6209DE1770F6}">
          <p14:sldIdLst>
            <p14:sldId id="256"/>
            <p14:sldId id="257"/>
            <p14:sldId id="324"/>
            <p14:sldId id="325"/>
            <p14:sldId id="329"/>
            <p14:sldId id="330"/>
            <p14:sldId id="419"/>
            <p14:sldId id="420"/>
            <p14:sldId id="421"/>
            <p14:sldId id="422"/>
            <p14:sldId id="328"/>
            <p14:sldId id="334"/>
            <p14:sldId id="423"/>
          </p14:sldIdLst>
        </p14:section>
        <p14:section name="DeepWalk" id="{CFC8EA90-FF94-EB47-B315-2FAD13015B4B}">
          <p14:sldIdLst>
            <p14:sldId id="379"/>
            <p14:sldId id="395"/>
            <p14:sldId id="380"/>
          </p14:sldIdLst>
        </p14:section>
        <p14:section name="Node2vec" id="{9246C65A-5A87-4145-9D5E-B8B4BE2A6C6F}">
          <p14:sldIdLst>
            <p14:sldId id="381"/>
            <p14:sldId id="383"/>
            <p14:sldId id="384"/>
            <p14:sldId id="385"/>
            <p14:sldId id="387"/>
            <p14:sldId id="386"/>
          </p14:sldIdLst>
        </p14:section>
        <p14:section name="VERSE" id="{8A615EBE-F73C-2844-B807-29C570B34FC5}">
          <p14:sldIdLst>
            <p14:sldId id="392"/>
            <p14:sldId id="396"/>
            <p14:sldId id="417"/>
            <p14:sldId id="397"/>
            <p14:sldId id="394"/>
            <p14:sldId id="418"/>
            <p14:sldId id="424"/>
            <p14:sldId id="425"/>
            <p14:sldId id="426"/>
            <p14:sldId id="427"/>
            <p14:sldId id="428"/>
            <p14:sldId id="429"/>
            <p14:sldId id="430"/>
          </p14:sldIdLst>
        </p14:section>
        <p14:section name="Final remarks" id="{2954FA52-5282-4A41-B7B1-4FFE9CDD12E6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gfs" initials="x" lastIdx="1" clrIdx="0">
    <p:extLst>
      <p:ext uri="{19B8F6BF-5375-455C-9EA6-DF929625EA0E}">
        <p15:presenceInfo xmlns:p15="http://schemas.microsoft.com/office/powerpoint/2012/main" userId="xgf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1A1C"/>
    <a:srgbClr val="FFFFFF"/>
    <a:srgbClr val="B2063A"/>
    <a:srgbClr val="377EB8"/>
    <a:srgbClr val="F6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06" autoAdjust="0"/>
    <p:restoredTop sz="95039" autoAdjust="0"/>
  </p:normalViewPr>
  <p:slideViewPr>
    <p:cSldViewPr snapToGrid="0">
      <p:cViewPr>
        <p:scale>
          <a:sx n="88" d="100"/>
          <a:sy n="88" d="100"/>
        </p:scale>
        <p:origin x="264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04F64-C4C7-4C48-9203-D53AB1A584AE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81426-D69F-4867-8E74-76FFC2738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430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81426-D69F-4867-8E74-76FFC27380B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265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81426-D69F-4867-8E74-76FFC27380B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167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81426-D69F-4867-8E74-76FFC27380B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320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81426-D69F-4867-8E74-76FFC27380B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020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81426-D69F-4867-8E74-76FFC27380B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376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9377E-8974-49A9-B850-DAECC15FFA1D}" type="datetime1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11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224FE-1B92-4E4E-A3D4-4246944E1BB8}" type="datetime1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483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BD79-86AC-430E-A51A-31257DD217A5}" type="datetime1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70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57FC-30B8-4239-A5EF-1F1AB8B83BD7}" type="datetime1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9E3336D7-211D-4EF2-97D7-1347C3E8D6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37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DCFC-76A3-4B75-83F1-32498E2DB5DB}" type="datetime1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454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F442-0764-4984-9D24-2DD9E62C9F21}" type="datetime1">
              <a:rPr lang="ru-RU" smtClean="0"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DFF5-3EC7-4582-8264-762717E41062}" type="datetime1">
              <a:rPr lang="ru-RU" smtClean="0"/>
              <a:t>17.10.2020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002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897-DDEF-4B8B-942E-ADAEA3EA36D9}" type="datetime1">
              <a:rPr lang="ru-RU" smtClean="0"/>
              <a:t>17.10.2020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638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F651-B160-487D-BD2B-272C94D2ED51}" type="datetime1">
              <a:rPr lang="ru-RU" smtClean="0"/>
              <a:t>17.10.2020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894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949D-068B-4E28-B2F6-551E12C1E830}" type="datetime1">
              <a:rPr lang="ru-RU" smtClean="0"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147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EE7B-D13D-40E5-B33D-42BCA6A37737}" type="datetime1">
              <a:rPr lang="ru-RU" smtClean="0"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53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85EEA-B609-473E-9705-553ED411BB53}" type="datetime1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23664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9E3336D7-211D-4EF2-97D7-1347C3E8D6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9596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aleway" panose="020B0503030101060003" pitchFamily="34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xgfs/deepwalk-c" TargetMode="External"/><Relationship Id="rId2" Type="http://schemas.openxmlformats.org/officeDocument/2006/relationships/hyperlink" Target="https://github.com/phanein/deepwal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4.png"/><Relationship Id="rId7" Type="http://schemas.openxmlformats.org/officeDocument/2006/relationships/image" Target="../media/image21.png"/><Relationship Id="rId12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6.png"/><Relationship Id="rId5" Type="http://schemas.openxmlformats.org/officeDocument/2006/relationships/image" Target="../media/image19.png"/><Relationship Id="rId15" Type="http://schemas.openxmlformats.org/officeDocument/2006/relationships/image" Target="../media/image26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github.com/aditya-grover/node2vec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xgfs/node2vec-c" TargetMode="External"/><Relationship Id="rId2" Type="http://schemas.openxmlformats.org/officeDocument/2006/relationships/hyperlink" Target="https://github.com/aditya-grover/node2ve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3" Type="http://schemas.openxmlformats.org/officeDocument/2006/relationships/image" Target="../media/image33.png"/><Relationship Id="rId7" Type="http://schemas.openxmlformats.org/officeDocument/2006/relationships/image" Target="../media/image170.png"/><Relationship Id="rId12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00.png"/><Relationship Id="rId6" Type="http://schemas.openxmlformats.org/officeDocument/2006/relationships/image" Target="../media/image161.png"/><Relationship Id="rId5" Type="http://schemas.openxmlformats.org/officeDocument/2006/relationships/image" Target="../media/image35.png"/><Relationship Id="rId4" Type="http://schemas.openxmlformats.org/officeDocument/2006/relationships/image" Target="../media/image27.png"/><Relationship Id="rId1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image" Target="../media/image170.png"/><Relationship Id="rId1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11" Type="http://schemas.openxmlformats.org/officeDocument/2006/relationships/image" Target="../media/image28.png"/><Relationship Id="rId10" Type="http://schemas.openxmlformats.org/officeDocument/2006/relationships/image" Target="../media/image31.png"/><Relationship Id="rId9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github.com/xgfs/verse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9618" y="1761743"/>
            <a:ext cx="10252765" cy="1748219"/>
          </a:xfrm>
        </p:spPr>
        <p:txBody>
          <a:bodyPr>
            <a:noAutofit/>
          </a:bodyPr>
          <a:lstStyle/>
          <a:p>
            <a:r>
              <a:rPr lang="ru-RU" dirty="0"/>
              <a:t>Эмбеддинги графов</a:t>
            </a:r>
            <a:br>
              <a:rPr lang="ru-RU" dirty="0"/>
            </a:br>
            <a:r>
              <a:rPr lang="ru-RU" dirty="0"/>
              <a:t>без учителя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90043"/>
            <a:ext cx="9144000" cy="841946"/>
          </a:xfrm>
        </p:spPr>
        <p:txBody>
          <a:bodyPr>
            <a:normAutofit/>
          </a:bodyPr>
          <a:lstStyle/>
          <a:p>
            <a:r>
              <a:rPr lang="ru-RU" dirty="0"/>
              <a:t>Антон </a:t>
            </a:r>
            <a:r>
              <a:rPr lang="ru-RU" dirty="0" err="1"/>
              <a:t>Цицулин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5300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Графов в мире много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38200" y="1684510"/>
            <a:ext cx="2522331" cy="4678017"/>
          </a:xfrm>
          <a:prstGeom prst="roundRect">
            <a:avLst>
              <a:gd name="adj" fmla="val 0"/>
            </a:avLst>
          </a:prstGeom>
          <a:solidFill>
            <a:srgbClr val="377EB8">
              <a:alpha val="3137"/>
            </a:srgbClr>
          </a:solidFill>
          <a:ln>
            <a:solidFill>
              <a:srgbClr val="377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>
                <a:solidFill>
                  <a:schemeClr val="bg1">
                    <a:lumMod val="50000"/>
                  </a:schemeClr>
                </a:solidFill>
              </a:rPr>
              <a:t>Домены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20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0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ru-RU" sz="20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Соцсети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Биологические Транспортные сети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88634" y="1678331"/>
            <a:ext cx="2520000" cy="4678017"/>
          </a:xfrm>
          <a:prstGeom prst="roundRect">
            <a:avLst>
              <a:gd name="adj" fmla="val 0"/>
            </a:avLst>
          </a:prstGeom>
          <a:solidFill>
            <a:srgbClr val="377EB8">
              <a:alpha val="3137"/>
            </a:srgbClr>
          </a:solidFill>
          <a:ln>
            <a:solidFill>
              <a:srgbClr val="377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72000" rIns="0" rtlCol="0" anchor="ctr" anchorCtr="0"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Типы</a:t>
            </a:r>
            <a:endParaRPr lang="en-US" sz="20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Не</a:t>
            </a:r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направленные</a:t>
            </a:r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Не</a:t>
            </a:r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взвешенные</a:t>
            </a:r>
          </a:p>
          <a:p>
            <a:pPr lvl="1"/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 атрибутами</a:t>
            </a:r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Гетерогенные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ru-RU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60052" y="1678331"/>
            <a:ext cx="2522331" cy="4678017"/>
          </a:xfrm>
          <a:prstGeom prst="roundRect">
            <a:avLst>
              <a:gd name="adj" fmla="val 0"/>
            </a:avLst>
          </a:prstGeom>
          <a:solidFill>
            <a:srgbClr val="377EB8">
              <a:alpha val="3137"/>
            </a:srgbClr>
          </a:solidFill>
          <a:ln>
            <a:solidFill>
              <a:srgbClr val="377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Уровни</a:t>
            </a:r>
            <a:endParaRPr lang="en-US" sz="20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Вершины</a:t>
            </a:r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Рёбра</a:t>
            </a:r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Подграфы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Графы целиком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831469" y="1678330"/>
            <a:ext cx="2522331" cy="4678017"/>
          </a:xfrm>
          <a:prstGeom prst="roundRect">
            <a:avLst>
              <a:gd name="adj" fmla="val 0"/>
            </a:avLst>
          </a:prstGeom>
          <a:solidFill>
            <a:srgbClr val="E41A1C">
              <a:alpha val="3137"/>
            </a:srgbClr>
          </a:solidFill>
          <a:ln>
            <a:solidFill>
              <a:srgbClr val="377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Задачи</a:t>
            </a:r>
            <a:endParaRPr lang="en-US" sz="20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Классификация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Кластеризация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Поиск аномалий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</a:t>
            </a:r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↓</a:t>
            </a:r>
          </a:p>
          <a:p>
            <a:pPr lvl="1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Эмбеддинги</a:t>
            </a:r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82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Почему </a:t>
            </a:r>
            <a:r>
              <a:rPr lang="ru-RU" dirty="0" err="1"/>
              <a:t>эмбеддинги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4" name="Левая круглая скобка 53"/>
          <p:cNvSpPr/>
          <p:nvPr/>
        </p:nvSpPr>
        <p:spPr>
          <a:xfrm>
            <a:off x="7807969" y="3002214"/>
            <a:ext cx="398105" cy="2612000"/>
          </a:xfrm>
          <a:prstGeom prst="leftBracket">
            <a:avLst/>
          </a:prstGeom>
          <a:ln w="38100">
            <a:solidFill>
              <a:srgbClr val="DD64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Объект 11"/>
          <p:cNvSpPr>
            <a:spLocks noGrp="1"/>
          </p:cNvSpPr>
          <p:nvPr>
            <p:ph idx="1"/>
          </p:nvPr>
        </p:nvSpPr>
        <p:spPr>
          <a:xfrm>
            <a:off x="838200" y="1968083"/>
            <a:ext cx="11106150" cy="633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У нас есть хорошие алгоритмы для анализа </a:t>
            </a:r>
            <a:r>
              <a:rPr lang="ru-RU" u="sng" dirty="0"/>
              <a:t>векторных</a:t>
            </a:r>
            <a:r>
              <a:rPr lang="ru-RU" dirty="0"/>
              <a:t> данных</a:t>
            </a:r>
            <a:r>
              <a:rPr lang="en-US" dirty="0"/>
              <a:t> …</a:t>
            </a:r>
            <a:endParaRPr lang="ru-RU" dirty="0"/>
          </a:p>
        </p:txBody>
      </p:sp>
      <p:cxnSp>
        <p:nvCxnSpPr>
          <p:cNvPr id="56" name="Прямая со стрелкой 55"/>
          <p:cNvCxnSpPr>
            <a:endCxn id="57" idx="1"/>
          </p:cNvCxnSpPr>
          <p:nvPr/>
        </p:nvCxnSpPr>
        <p:spPr>
          <a:xfrm>
            <a:off x="3680695" y="4313054"/>
            <a:ext cx="1231791" cy="5109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Рисунок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486" y="3171563"/>
            <a:ext cx="917280" cy="2293200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08"/>
          <a:stretch/>
        </p:blipFill>
        <p:spPr>
          <a:xfrm>
            <a:off x="8172417" y="2620277"/>
            <a:ext cx="917280" cy="827661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34" b="36624"/>
          <a:stretch/>
        </p:blipFill>
        <p:spPr>
          <a:xfrm>
            <a:off x="8172417" y="4010458"/>
            <a:ext cx="917280" cy="617839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96"/>
          <a:stretch/>
        </p:blipFill>
        <p:spPr>
          <a:xfrm>
            <a:off x="8172417" y="5186875"/>
            <a:ext cx="917280" cy="827933"/>
          </a:xfrm>
          <a:prstGeom prst="rect">
            <a:avLst/>
          </a:prstGeom>
        </p:spPr>
      </p:pic>
      <p:cxnSp>
        <p:nvCxnSpPr>
          <p:cNvPr id="61" name="Прямая со стрелкой 60"/>
          <p:cNvCxnSpPr>
            <a:stCxn id="57" idx="3"/>
            <a:endCxn id="54" idx="1"/>
          </p:cNvCxnSpPr>
          <p:nvPr/>
        </p:nvCxnSpPr>
        <p:spPr>
          <a:xfrm flipV="1">
            <a:off x="5829766" y="4308214"/>
            <a:ext cx="1978203" cy="9949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199553" y="3950045"/>
            <a:ext cx="1516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k-</a:t>
            </a:r>
            <a:r>
              <a:rPr lang="ru-RU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средних</a:t>
            </a:r>
          </a:p>
        </p:txBody>
      </p:sp>
      <p:sp>
        <p:nvSpPr>
          <p:cNvPr id="64" name="Овал 63"/>
          <p:cNvSpPr/>
          <p:nvPr/>
        </p:nvSpPr>
        <p:spPr>
          <a:xfrm>
            <a:off x="1027684" y="3241562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1030243" y="4015891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1780859" y="3524622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2049125" y="4159509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1633297" y="4795885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1218323" y="5526888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2186453" y="5281344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2720843" y="4426045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2975031" y="3742133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3369959" y="4868287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3528614" y="4233401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единительная линия 74"/>
          <p:cNvCxnSpPr>
            <a:stCxn id="67" idx="4"/>
            <a:endCxn id="68" idx="0"/>
          </p:cNvCxnSpPr>
          <p:nvPr/>
        </p:nvCxnSpPr>
        <p:spPr>
          <a:xfrm flipH="1">
            <a:off x="1712624" y="4318164"/>
            <a:ext cx="415828" cy="477721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stCxn id="65" idx="4"/>
            <a:endCxn id="68" idx="1"/>
          </p:cNvCxnSpPr>
          <p:nvPr/>
        </p:nvCxnSpPr>
        <p:spPr>
          <a:xfrm>
            <a:off x="1109571" y="4174545"/>
            <a:ext cx="546961" cy="6445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>
            <a:stCxn id="67" idx="0"/>
            <a:endCxn id="66" idx="4"/>
          </p:cNvCxnSpPr>
          <p:nvPr/>
        </p:nvCxnSpPr>
        <p:spPr>
          <a:xfrm flipH="1" flipV="1">
            <a:off x="1860188" y="3683277"/>
            <a:ext cx="268265" cy="47623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>
            <a:stCxn id="64" idx="6"/>
            <a:endCxn id="66" idx="2"/>
          </p:cNvCxnSpPr>
          <p:nvPr/>
        </p:nvCxnSpPr>
        <p:spPr>
          <a:xfrm>
            <a:off x="1186338" y="3320889"/>
            <a:ext cx="594522" cy="283060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>
            <a:stCxn id="64" idx="4"/>
            <a:endCxn id="65" idx="0"/>
          </p:cNvCxnSpPr>
          <p:nvPr/>
        </p:nvCxnSpPr>
        <p:spPr>
          <a:xfrm>
            <a:off x="1107011" y="3400216"/>
            <a:ext cx="2559" cy="6156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>
            <a:stCxn id="64" idx="5"/>
            <a:endCxn id="67" idx="1"/>
          </p:cNvCxnSpPr>
          <p:nvPr/>
        </p:nvCxnSpPr>
        <p:spPr>
          <a:xfrm>
            <a:off x="1163104" y="3376982"/>
            <a:ext cx="909255" cy="80576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>
            <a:stCxn id="66" idx="3"/>
            <a:endCxn id="65" idx="7"/>
          </p:cNvCxnSpPr>
          <p:nvPr/>
        </p:nvCxnSpPr>
        <p:spPr>
          <a:xfrm flipH="1">
            <a:off x="1165663" y="3660042"/>
            <a:ext cx="638432" cy="37908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>
            <a:stCxn id="69" idx="0"/>
            <a:endCxn id="68" idx="3"/>
          </p:cNvCxnSpPr>
          <p:nvPr/>
        </p:nvCxnSpPr>
        <p:spPr>
          <a:xfrm flipV="1">
            <a:off x="1297651" y="4931304"/>
            <a:ext cx="358880" cy="59558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>
            <a:stCxn id="69" idx="6"/>
            <a:endCxn id="70" idx="2"/>
          </p:cNvCxnSpPr>
          <p:nvPr/>
        </p:nvCxnSpPr>
        <p:spPr>
          <a:xfrm flipV="1">
            <a:off x="1376978" y="5360671"/>
            <a:ext cx="809476" cy="24554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>
            <a:stCxn id="68" idx="5"/>
            <a:endCxn id="70" idx="1"/>
          </p:cNvCxnSpPr>
          <p:nvPr/>
        </p:nvCxnSpPr>
        <p:spPr>
          <a:xfrm>
            <a:off x="1768717" y="4931304"/>
            <a:ext cx="440971" cy="3732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>
            <a:stCxn id="73" idx="0"/>
            <a:endCxn id="74" idx="4"/>
          </p:cNvCxnSpPr>
          <p:nvPr/>
        </p:nvCxnSpPr>
        <p:spPr>
          <a:xfrm flipV="1">
            <a:off x="3449287" y="4392054"/>
            <a:ext cx="158654" cy="47623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>
            <a:stCxn id="73" idx="1"/>
            <a:endCxn id="71" idx="5"/>
          </p:cNvCxnSpPr>
          <p:nvPr/>
        </p:nvCxnSpPr>
        <p:spPr>
          <a:xfrm flipH="1" flipV="1">
            <a:off x="2856262" y="4561464"/>
            <a:ext cx="536931" cy="330057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>
            <a:stCxn id="72" idx="6"/>
            <a:endCxn id="74" idx="1"/>
          </p:cNvCxnSpPr>
          <p:nvPr/>
        </p:nvCxnSpPr>
        <p:spPr>
          <a:xfrm>
            <a:off x="3133685" y="3821460"/>
            <a:ext cx="418163" cy="435175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>
            <a:stCxn id="68" idx="6"/>
            <a:endCxn id="71" idx="3"/>
          </p:cNvCxnSpPr>
          <p:nvPr/>
        </p:nvCxnSpPr>
        <p:spPr>
          <a:xfrm flipV="1">
            <a:off x="1791951" y="4561464"/>
            <a:ext cx="952126" cy="313748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>
            <a:stCxn id="67" idx="5"/>
            <a:endCxn id="71" idx="2"/>
          </p:cNvCxnSpPr>
          <p:nvPr/>
        </p:nvCxnSpPr>
        <p:spPr>
          <a:xfrm>
            <a:off x="2184544" y="4294930"/>
            <a:ext cx="536299" cy="21044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>
            <a:stCxn id="72" idx="3"/>
            <a:endCxn id="71" idx="0"/>
          </p:cNvCxnSpPr>
          <p:nvPr/>
        </p:nvCxnSpPr>
        <p:spPr>
          <a:xfrm flipH="1">
            <a:off x="2800170" y="3877552"/>
            <a:ext cx="198095" cy="54849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>
            <a:stCxn id="64" idx="6"/>
            <a:endCxn id="72" idx="1"/>
          </p:cNvCxnSpPr>
          <p:nvPr/>
        </p:nvCxnSpPr>
        <p:spPr>
          <a:xfrm>
            <a:off x="1186338" y="3320889"/>
            <a:ext cx="1811927" cy="444478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 91"/>
          <p:cNvSpPr/>
          <p:nvPr/>
        </p:nvSpPr>
        <p:spPr>
          <a:xfrm>
            <a:off x="4921167" y="3160422"/>
            <a:ext cx="910129" cy="23087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Прямоугольник 92"/>
          <p:cNvSpPr/>
          <p:nvPr/>
        </p:nvSpPr>
        <p:spPr>
          <a:xfrm>
            <a:off x="8187246" y="2609924"/>
            <a:ext cx="910129" cy="851651"/>
          </a:xfrm>
          <a:prstGeom prst="rect">
            <a:avLst/>
          </a:prstGeom>
          <a:noFill/>
          <a:ln w="28575">
            <a:solidFill>
              <a:srgbClr val="F6A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Прямоугольник 93"/>
          <p:cNvSpPr/>
          <p:nvPr/>
        </p:nvSpPr>
        <p:spPr>
          <a:xfrm>
            <a:off x="8169560" y="3992586"/>
            <a:ext cx="910129" cy="6248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Прямоугольник 94"/>
          <p:cNvSpPr/>
          <p:nvPr/>
        </p:nvSpPr>
        <p:spPr>
          <a:xfrm>
            <a:off x="8179568" y="5192082"/>
            <a:ext cx="910129" cy="80938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Прямоугольник 59"/>
          <p:cNvSpPr/>
          <p:nvPr/>
        </p:nvSpPr>
        <p:spPr>
          <a:xfrm>
            <a:off x="1163104" y="4634052"/>
            <a:ext cx="1300998" cy="1140094"/>
          </a:xfrm>
          <a:prstGeom prst="rect">
            <a:avLst/>
          </a:prstGeom>
          <a:noFill/>
          <a:ln w="28575">
            <a:solidFill>
              <a:srgbClr val="C00000">
                <a:alpha val="34118"/>
              </a:srgb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Прямоугольник 60"/>
          <p:cNvSpPr/>
          <p:nvPr/>
        </p:nvSpPr>
        <p:spPr>
          <a:xfrm>
            <a:off x="2675068" y="3630426"/>
            <a:ext cx="1143839" cy="1469812"/>
          </a:xfrm>
          <a:prstGeom prst="rect">
            <a:avLst/>
          </a:prstGeom>
          <a:noFill/>
          <a:ln w="28575">
            <a:solidFill>
              <a:srgbClr val="0070C0">
                <a:alpha val="34118"/>
              </a:srgb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Прямоугольник 58"/>
          <p:cNvSpPr/>
          <p:nvPr/>
        </p:nvSpPr>
        <p:spPr>
          <a:xfrm>
            <a:off x="929291" y="3096328"/>
            <a:ext cx="1353185" cy="1329716"/>
          </a:xfrm>
          <a:prstGeom prst="rect">
            <a:avLst/>
          </a:prstGeom>
          <a:noFill/>
          <a:ln w="28575">
            <a:solidFill>
              <a:srgbClr val="F6A800">
                <a:alpha val="34118"/>
              </a:srgb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Объект 11"/>
          <p:cNvSpPr txBox="1">
            <a:spLocks/>
          </p:cNvSpPr>
          <p:nvPr/>
        </p:nvSpPr>
        <p:spPr>
          <a:xfrm>
            <a:off x="1324114" y="5884894"/>
            <a:ext cx="2370782" cy="63381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Кластеризация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7CEEE6D-B611-6D4F-ABA3-961E2AE0D660}"/>
              </a:ext>
            </a:extLst>
          </p:cNvPr>
          <p:cNvSpPr txBox="1"/>
          <p:nvPr/>
        </p:nvSpPr>
        <p:spPr>
          <a:xfrm>
            <a:off x="3694896" y="2726996"/>
            <a:ext cx="339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эмбеддинг</a:t>
            </a:r>
            <a:endParaRPr lang="ru-RU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42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63" grpId="0"/>
      <p:bldP spid="92" grpId="1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Почему </a:t>
            </a:r>
            <a:r>
              <a:rPr lang="ru-RU" dirty="0" err="1"/>
              <a:t>эмбеддинги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4" name="Левая круглая скобка 53"/>
          <p:cNvSpPr/>
          <p:nvPr/>
        </p:nvSpPr>
        <p:spPr>
          <a:xfrm>
            <a:off x="7807969" y="3002214"/>
            <a:ext cx="398105" cy="2612000"/>
          </a:xfrm>
          <a:prstGeom prst="leftBracket">
            <a:avLst/>
          </a:prstGeom>
          <a:ln w="38100">
            <a:solidFill>
              <a:srgbClr val="DD64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Прямая со стрелкой 55"/>
          <p:cNvCxnSpPr>
            <a:endCxn id="57" idx="1"/>
          </p:cNvCxnSpPr>
          <p:nvPr/>
        </p:nvCxnSpPr>
        <p:spPr>
          <a:xfrm>
            <a:off x="3680695" y="4313054"/>
            <a:ext cx="1231791" cy="5109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Рисунок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486" y="3171563"/>
            <a:ext cx="917280" cy="2293200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08"/>
          <a:stretch/>
        </p:blipFill>
        <p:spPr>
          <a:xfrm>
            <a:off x="8172417" y="2620277"/>
            <a:ext cx="917280" cy="827661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34" b="36624"/>
          <a:stretch/>
        </p:blipFill>
        <p:spPr>
          <a:xfrm>
            <a:off x="8172417" y="4010458"/>
            <a:ext cx="917280" cy="617839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96"/>
          <a:stretch/>
        </p:blipFill>
        <p:spPr>
          <a:xfrm>
            <a:off x="8172417" y="5186875"/>
            <a:ext cx="917280" cy="827933"/>
          </a:xfrm>
          <a:prstGeom prst="rect">
            <a:avLst/>
          </a:prstGeom>
        </p:spPr>
      </p:pic>
      <p:cxnSp>
        <p:nvCxnSpPr>
          <p:cNvPr id="61" name="Прямая со стрелкой 60"/>
          <p:cNvCxnSpPr>
            <a:stCxn id="57" idx="3"/>
            <a:endCxn id="54" idx="1"/>
          </p:cNvCxnSpPr>
          <p:nvPr/>
        </p:nvCxnSpPr>
        <p:spPr>
          <a:xfrm flipV="1">
            <a:off x="5829766" y="4308214"/>
            <a:ext cx="1978203" cy="9949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694896" y="2726996"/>
            <a:ext cx="339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эмбеддинг</a:t>
            </a:r>
            <a:endParaRPr lang="ru-RU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00233" y="3950045"/>
            <a:ext cx="1715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Лог. рег.</a:t>
            </a:r>
          </a:p>
        </p:txBody>
      </p:sp>
      <p:sp>
        <p:nvSpPr>
          <p:cNvPr id="64" name="Овал 63"/>
          <p:cNvSpPr/>
          <p:nvPr/>
        </p:nvSpPr>
        <p:spPr>
          <a:xfrm>
            <a:off x="1027684" y="3241562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1030243" y="4015891"/>
            <a:ext cx="158654" cy="1586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1780859" y="3524622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2049125" y="4159509"/>
            <a:ext cx="158654" cy="1586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1633297" y="4795885"/>
            <a:ext cx="158654" cy="1586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1218323" y="5526888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2186453" y="5281344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2720843" y="4426045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2975031" y="3742133"/>
            <a:ext cx="158654" cy="1586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3369959" y="4868287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3528614" y="4233401"/>
            <a:ext cx="158654" cy="1586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единительная линия 74"/>
          <p:cNvCxnSpPr>
            <a:stCxn id="67" idx="4"/>
            <a:endCxn id="68" idx="0"/>
          </p:cNvCxnSpPr>
          <p:nvPr/>
        </p:nvCxnSpPr>
        <p:spPr>
          <a:xfrm flipH="1">
            <a:off x="1712624" y="4318164"/>
            <a:ext cx="415828" cy="477721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stCxn id="65" idx="4"/>
            <a:endCxn id="68" idx="1"/>
          </p:cNvCxnSpPr>
          <p:nvPr/>
        </p:nvCxnSpPr>
        <p:spPr>
          <a:xfrm>
            <a:off x="1109571" y="4174545"/>
            <a:ext cx="546961" cy="6445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>
            <a:stCxn id="67" idx="0"/>
            <a:endCxn id="66" idx="4"/>
          </p:cNvCxnSpPr>
          <p:nvPr/>
        </p:nvCxnSpPr>
        <p:spPr>
          <a:xfrm flipH="1" flipV="1">
            <a:off x="1860188" y="3683277"/>
            <a:ext cx="268265" cy="47623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>
            <a:stCxn id="64" idx="6"/>
            <a:endCxn id="66" idx="2"/>
          </p:cNvCxnSpPr>
          <p:nvPr/>
        </p:nvCxnSpPr>
        <p:spPr>
          <a:xfrm>
            <a:off x="1186338" y="3320889"/>
            <a:ext cx="594522" cy="283060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>
            <a:stCxn id="64" idx="4"/>
            <a:endCxn id="65" idx="0"/>
          </p:cNvCxnSpPr>
          <p:nvPr/>
        </p:nvCxnSpPr>
        <p:spPr>
          <a:xfrm>
            <a:off x="1107011" y="3400216"/>
            <a:ext cx="2559" cy="6156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>
            <a:stCxn id="64" idx="5"/>
            <a:endCxn id="67" idx="1"/>
          </p:cNvCxnSpPr>
          <p:nvPr/>
        </p:nvCxnSpPr>
        <p:spPr>
          <a:xfrm>
            <a:off x="1163104" y="3376982"/>
            <a:ext cx="909255" cy="80576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>
            <a:stCxn id="66" idx="3"/>
            <a:endCxn id="65" idx="7"/>
          </p:cNvCxnSpPr>
          <p:nvPr/>
        </p:nvCxnSpPr>
        <p:spPr>
          <a:xfrm flipH="1">
            <a:off x="1165663" y="3660042"/>
            <a:ext cx="638432" cy="37908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>
            <a:stCxn id="69" idx="0"/>
            <a:endCxn id="68" idx="3"/>
          </p:cNvCxnSpPr>
          <p:nvPr/>
        </p:nvCxnSpPr>
        <p:spPr>
          <a:xfrm flipV="1">
            <a:off x="1297651" y="4931304"/>
            <a:ext cx="358880" cy="59558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>
            <a:stCxn id="69" idx="6"/>
            <a:endCxn id="70" idx="2"/>
          </p:cNvCxnSpPr>
          <p:nvPr/>
        </p:nvCxnSpPr>
        <p:spPr>
          <a:xfrm flipV="1">
            <a:off x="1376978" y="5360671"/>
            <a:ext cx="809476" cy="24554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>
            <a:stCxn id="68" idx="5"/>
            <a:endCxn id="70" idx="1"/>
          </p:cNvCxnSpPr>
          <p:nvPr/>
        </p:nvCxnSpPr>
        <p:spPr>
          <a:xfrm>
            <a:off x="1768717" y="4931304"/>
            <a:ext cx="440971" cy="3732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>
            <a:stCxn id="73" idx="0"/>
            <a:endCxn id="74" idx="4"/>
          </p:cNvCxnSpPr>
          <p:nvPr/>
        </p:nvCxnSpPr>
        <p:spPr>
          <a:xfrm flipV="1">
            <a:off x="3449287" y="4392054"/>
            <a:ext cx="158654" cy="47623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>
            <a:stCxn id="73" idx="1"/>
            <a:endCxn id="71" idx="5"/>
          </p:cNvCxnSpPr>
          <p:nvPr/>
        </p:nvCxnSpPr>
        <p:spPr>
          <a:xfrm flipH="1" flipV="1">
            <a:off x="2856262" y="4561464"/>
            <a:ext cx="536931" cy="330057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>
            <a:stCxn id="72" idx="6"/>
            <a:endCxn id="74" idx="1"/>
          </p:cNvCxnSpPr>
          <p:nvPr/>
        </p:nvCxnSpPr>
        <p:spPr>
          <a:xfrm>
            <a:off x="3133685" y="3821460"/>
            <a:ext cx="418163" cy="435175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>
            <a:stCxn id="68" idx="6"/>
            <a:endCxn id="71" idx="3"/>
          </p:cNvCxnSpPr>
          <p:nvPr/>
        </p:nvCxnSpPr>
        <p:spPr>
          <a:xfrm flipV="1">
            <a:off x="1791951" y="4561464"/>
            <a:ext cx="952126" cy="313748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>
            <a:stCxn id="67" idx="5"/>
            <a:endCxn id="71" idx="2"/>
          </p:cNvCxnSpPr>
          <p:nvPr/>
        </p:nvCxnSpPr>
        <p:spPr>
          <a:xfrm>
            <a:off x="2184544" y="4294930"/>
            <a:ext cx="536299" cy="21044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>
            <a:stCxn id="72" idx="3"/>
            <a:endCxn id="71" idx="0"/>
          </p:cNvCxnSpPr>
          <p:nvPr/>
        </p:nvCxnSpPr>
        <p:spPr>
          <a:xfrm flipH="1">
            <a:off x="2800170" y="3877552"/>
            <a:ext cx="198095" cy="54849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>
            <a:stCxn id="64" idx="6"/>
            <a:endCxn id="72" idx="1"/>
          </p:cNvCxnSpPr>
          <p:nvPr/>
        </p:nvCxnSpPr>
        <p:spPr>
          <a:xfrm>
            <a:off x="1186338" y="3320889"/>
            <a:ext cx="1811927" cy="444478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 91"/>
          <p:cNvSpPr/>
          <p:nvPr/>
        </p:nvSpPr>
        <p:spPr>
          <a:xfrm>
            <a:off x="4921167" y="3160422"/>
            <a:ext cx="910129" cy="23087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Прямоугольник 92"/>
          <p:cNvSpPr/>
          <p:nvPr/>
        </p:nvSpPr>
        <p:spPr>
          <a:xfrm>
            <a:off x="8187246" y="2609924"/>
            <a:ext cx="910129" cy="851651"/>
          </a:xfrm>
          <a:prstGeom prst="rect">
            <a:avLst/>
          </a:prstGeom>
          <a:noFill/>
          <a:ln w="28575">
            <a:solidFill>
              <a:srgbClr val="F6A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Прямоугольник 93"/>
          <p:cNvSpPr/>
          <p:nvPr/>
        </p:nvSpPr>
        <p:spPr>
          <a:xfrm>
            <a:off x="8169560" y="3992586"/>
            <a:ext cx="910129" cy="6248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Прямоугольник 94"/>
          <p:cNvSpPr/>
          <p:nvPr/>
        </p:nvSpPr>
        <p:spPr>
          <a:xfrm>
            <a:off x="8179568" y="5192082"/>
            <a:ext cx="910129" cy="80938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Прямоугольник 59"/>
          <p:cNvSpPr/>
          <p:nvPr/>
        </p:nvSpPr>
        <p:spPr>
          <a:xfrm>
            <a:off x="1163104" y="4634052"/>
            <a:ext cx="1300998" cy="1140094"/>
          </a:xfrm>
          <a:prstGeom prst="rect">
            <a:avLst/>
          </a:prstGeom>
          <a:noFill/>
          <a:ln w="28575">
            <a:solidFill>
              <a:srgbClr val="C00000">
                <a:alpha val="34118"/>
              </a:srgb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Прямоугольник 60"/>
          <p:cNvSpPr/>
          <p:nvPr/>
        </p:nvSpPr>
        <p:spPr>
          <a:xfrm>
            <a:off x="2675068" y="3630426"/>
            <a:ext cx="1143839" cy="1469812"/>
          </a:xfrm>
          <a:prstGeom prst="rect">
            <a:avLst/>
          </a:prstGeom>
          <a:noFill/>
          <a:ln w="28575">
            <a:solidFill>
              <a:srgbClr val="0070C0">
                <a:alpha val="34118"/>
              </a:srgb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Прямоугольник 58"/>
          <p:cNvSpPr/>
          <p:nvPr/>
        </p:nvSpPr>
        <p:spPr>
          <a:xfrm>
            <a:off x="929291" y="3096328"/>
            <a:ext cx="1353185" cy="1329716"/>
          </a:xfrm>
          <a:prstGeom prst="rect">
            <a:avLst/>
          </a:prstGeom>
          <a:noFill/>
          <a:ln w="28575">
            <a:solidFill>
              <a:srgbClr val="F6A800">
                <a:alpha val="34118"/>
              </a:srgb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Объект 11"/>
          <p:cNvSpPr txBox="1">
            <a:spLocks/>
          </p:cNvSpPr>
          <p:nvPr/>
        </p:nvSpPr>
        <p:spPr>
          <a:xfrm>
            <a:off x="1324115" y="5884894"/>
            <a:ext cx="2863572" cy="633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Классификация</a:t>
            </a:r>
          </a:p>
        </p:txBody>
      </p:sp>
      <p:sp>
        <p:nvSpPr>
          <p:cNvPr id="52" name="Объект 11">
            <a:extLst>
              <a:ext uri="{FF2B5EF4-FFF2-40B4-BE49-F238E27FC236}">
                <a16:creationId xmlns:a16="http://schemas.microsoft.com/office/drawing/2014/main" id="{59594674-153D-FF49-94DA-7BF331AAC22A}"/>
              </a:ext>
            </a:extLst>
          </p:cNvPr>
          <p:cNvSpPr txBox="1">
            <a:spLocks/>
          </p:cNvSpPr>
          <p:nvPr/>
        </p:nvSpPr>
        <p:spPr>
          <a:xfrm>
            <a:off x="838200" y="1968083"/>
            <a:ext cx="11106150" cy="633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У нас есть хорошие алгоритмы для анализа </a:t>
            </a:r>
            <a:r>
              <a:rPr lang="ru-RU" u="sng" dirty="0"/>
              <a:t>векторных</a:t>
            </a:r>
            <a:r>
              <a:rPr lang="ru-RU" dirty="0"/>
              <a:t> данных</a:t>
            </a:r>
            <a:r>
              <a:rPr lang="en-US" dirty="0"/>
              <a:t>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32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62" grpId="0"/>
      <p:bldP spid="63" grpId="0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9618" y="1761743"/>
            <a:ext cx="10617545" cy="1748219"/>
          </a:xfrm>
        </p:spPr>
        <p:txBody>
          <a:bodyPr>
            <a:noAutofit/>
          </a:bodyPr>
          <a:lstStyle/>
          <a:p>
            <a:r>
              <a:rPr lang="ru-RU" dirty="0"/>
              <a:t>Часть 1: графы без атрибутов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157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0" y="365125"/>
            <a:ext cx="10598150" cy="1325563"/>
          </a:xfrm>
        </p:spPr>
        <p:txBody>
          <a:bodyPr/>
          <a:lstStyle/>
          <a:p>
            <a:r>
              <a:rPr lang="en-US" dirty="0"/>
              <a:t>DeepWalk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14</a:t>
            </a:fld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Объект 11"/>
              <p:cNvSpPr>
                <a:spLocks noGrp="1"/>
              </p:cNvSpPr>
              <p:nvPr>
                <p:ph idx="1"/>
              </p:nvPr>
            </p:nvSpPr>
            <p:spPr>
              <a:xfrm>
                <a:off x="685546" y="1678185"/>
                <a:ext cx="11381318" cy="633810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“</a:t>
                </a:r>
                <a:r>
                  <a:rPr lang="ru-RU" dirty="0"/>
                  <a:t>Вершины в </a:t>
                </a:r>
                <a:r>
                  <a:rPr lang="ru-RU" dirty="0" err="1"/>
                  <a:t>случ</a:t>
                </a:r>
                <a:r>
                  <a:rPr lang="en-US" dirty="0"/>
                  <a:t>.</a:t>
                </a:r>
                <a:r>
                  <a:rPr lang="ru-RU" dirty="0"/>
                  <a:t> блужданиях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ru-RU" dirty="0"/>
                  <a:t>словам в предложениях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бахнем</a:t>
                </a:r>
                <a:r>
                  <a:rPr lang="en-US" dirty="0"/>
                  <a:t> word2vec”</a:t>
                </a:r>
                <a:endParaRPr lang="ru-RU" dirty="0"/>
              </a:p>
            </p:txBody>
          </p:sp>
        </mc:Choice>
        <mc:Fallback>
          <p:sp>
            <p:nvSpPr>
              <p:cNvPr id="16" name="Объект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546" y="1678185"/>
                <a:ext cx="11381318" cy="633810"/>
              </a:xfrm>
              <a:blipFill>
                <a:blip r:embed="rId2"/>
                <a:stretch>
                  <a:fillRect l="-780" t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TextBox 118"/>
          <p:cNvSpPr txBox="1"/>
          <p:nvPr/>
        </p:nvSpPr>
        <p:spPr>
          <a:xfrm>
            <a:off x="677414" y="6369634"/>
            <a:ext cx="7335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DeepWalk: Online Learning of Social Representations.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Perozzi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al., KDD 2014</a:t>
            </a:r>
          </a:p>
        </p:txBody>
      </p:sp>
      <p:cxnSp>
        <p:nvCxnSpPr>
          <p:cNvPr id="128" name="Straight Arrow Connector 28">
            <a:extLst>
              <a:ext uri="{FF2B5EF4-FFF2-40B4-BE49-F238E27FC236}">
                <a16:creationId xmlns:a16="http://schemas.microsoft.com/office/drawing/2014/main" id="{7D5DC5FA-7384-FE4C-9503-521C27FB855F}"/>
              </a:ext>
            </a:extLst>
          </p:cNvPr>
          <p:cNvCxnSpPr>
            <a:cxnSpLocks/>
          </p:cNvCxnSpPr>
          <p:nvPr/>
        </p:nvCxnSpPr>
        <p:spPr>
          <a:xfrm flipV="1">
            <a:off x="5681572" y="5019239"/>
            <a:ext cx="1" cy="186940"/>
          </a:xfrm>
          <a:prstGeom prst="straightConnector1">
            <a:avLst/>
          </a:prstGeom>
          <a:ln w="38100">
            <a:solidFill>
              <a:srgbClr val="B106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28">
            <a:extLst>
              <a:ext uri="{FF2B5EF4-FFF2-40B4-BE49-F238E27FC236}">
                <a16:creationId xmlns:a16="http://schemas.microsoft.com/office/drawing/2014/main" id="{408368F3-406F-0E47-AD35-496BF828C7DF}"/>
              </a:ext>
            </a:extLst>
          </p:cNvPr>
          <p:cNvCxnSpPr>
            <a:cxnSpLocks/>
          </p:cNvCxnSpPr>
          <p:nvPr/>
        </p:nvCxnSpPr>
        <p:spPr>
          <a:xfrm flipV="1">
            <a:off x="6335498" y="5012007"/>
            <a:ext cx="76813" cy="185046"/>
          </a:xfrm>
          <a:prstGeom prst="straightConnector1">
            <a:avLst/>
          </a:prstGeom>
          <a:ln w="38100">
            <a:solidFill>
              <a:srgbClr val="B106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6EA7C83-3CDC-9048-AED6-8B97D0CDCD3E}"/>
                  </a:ext>
                </a:extLst>
              </p:cNvPr>
              <p:cNvSpPr/>
              <p:nvPr/>
            </p:nvSpPr>
            <p:spPr>
              <a:xfrm>
                <a:off x="4471691" y="5220281"/>
                <a:ext cx="30078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используем пары в окне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𝑤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6EA7C83-3CDC-9048-AED6-8B97D0CDCD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691" y="5220281"/>
                <a:ext cx="3007875" cy="369332"/>
              </a:xfrm>
              <a:prstGeom prst="rect">
                <a:avLst/>
              </a:prstGeom>
              <a:blipFill>
                <a:blip r:embed="rId3"/>
                <a:stretch>
                  <a:fillRect l="-1688" t="-6452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0D2E120-3277-8A48-A052-F13319BE76A5}"/>
                  </a:ext>
                </a:extLst>
              </p:cNvPr>
              <p:cNvSpPr/>
              <p:nvPr/>
            </p:nvSpPr>
            <p:spPr>
              <a:xfrm>
                <a:off x="564867" y="2217979"/>
                <a:ext cx="57592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ea typeface="Cambria Math" panose="02040503050406030204" pitchFamily="18" charset="0"/>
                    <a:cs typeface="Lato" panose="020F0502020204030203" pitchFamily="34" charset="0"/>
                  </a:rPr>
                  <a:t>Начинаем</a:t>
                </a:r>
                <a:r>
                  <a:rPr lang="en-US" dirty="0">
                    <a:ea typeface="Cambria Math" panose="02040503050406030204" pitchFamily="18" charset="0"/>
                    <a:cs typeface="Lato" panose="020F050202020403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𝛾</m:t>
                    </m:r>
                  </m:oMath>
                </a14:m>
                <a:r>
                  <a:rPr lang="en-US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ru-RU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блужданий длины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 </m:t>
                    </m:r>
                  </m:oMath>
                </a14:m>
                <a:r>
                  <a:rPr lang="ru-RU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из каждой вершины</a:t>
                </a:r>
                <a:endParaRPr lang="en-US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0D2E120-3277-8A48-A052-F13319BE76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67" y="2217979"/>
                <a:ext cx="5759205" cy="369332"/>
              </a:xfrm>
              <a:prstGeom prst="rect">
                <a:avLst/>
              </a:prstGeom>
              <a:blipFill>
                <a:blip r:embed="rId4"/>
                <a:stretch>
                  <a:fillRect l="-881" t="-10000" r="-44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0" name="Прямая соединительная линия 106">
            <a:extLst>
              <a:ext uri="{FF2B5EF4-FFF2-40B4-BE49-F238E27FC236}">
                <a16:creationId xmlns:a16="http://schemas.microsoft.com/office/drawing/2014/main" id="{A71450D8-BB6F-FC44-9644-B9B71E0E25A2}"/>
              </a:ext>
            </a:extLst>
          </p:cNvPr>
          <p:cNvCxnSpPr>
            <a:stCxn id="141" idx="0"/>
            <a:endCxn id="142" idx="3"/>
          </p:cNvCxnSpPr>
          <p:nvPr/>
        </p:nvCxnSpPr>
        <p:spPr>
          <a:xfrm flipV="1">
            <a:off x="2636699" y="3468391"/>
            <a:ext cx="198095" cy="54849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91">
            <a:extLst>
              <a:ext uri="{FF2B5EF4-FFF2-40B4-BE49-F238E27FC236}">
                <a16:creationId xmlns:a16="http://schemas.microsoft.com/office/drawing/2014/main" id="{E2461112-51DE-7644-85F9-49CB4622A3BA}"/>
              </a:ext>
            </a:extLst>
          </p:cNvPr>
          <p:cNvCxnSpPr>
            <a:stCxn id="137" idx="5"/>
            <a:endCxn id="141" idx="2"/>
          </p:cNvCxnSpPr>
          <p:nvPr/>
        </p:nvCxnSpPr>
        <p:spPr>
          <a:xfrm>
            <a:off x="2021074" y="3885767"/>
            <a:ext cx="536298" cy="21044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92">
            <a:extLst>
              <a:ext uri="{FF2B5EF4-FFF2-40B4-BE49-F238E27FC236}">
                <a16:creationId xmlns:a16="http://schemas.microsoft.com/office/drawing/2014/main" id="{E7C0E1BA-9E8F-EA4C-96A5-51DEAB40B88B}"/>
              </a:ext>
            </a:extLst>
          </p:cNvPr>
          <p:cNvCxnSpPr>
            <a:stCxn id="134" idx="6"/>
            <a:endCxn id="136" idx="2"/>
          </p:cNvCxnSpPr>
          <p:nvPr/>
        </p:nvCxnSpPr>
        <p:spPr>
          <a:xfrm>
            <a:off x="1022867" y="2911727"/>
            <a:ext cx="594521" cy="283060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6">
            <a:extLst>
              <a:ext uri="{FF2B5EF4-FFF2-40B4-BE49-F238E27FC236}">
                <a16:creationId xmlns:a16="http://schemas.microsoft.com/office/drawing/2014/main" id="{532054E9-5521-3543-88DE-87E1957EADD8}"/>
              </a:ext>
            </a:extLst>
          </p:cNvPr>
          <p:cNvCxnSpPr/>
          <p:nvPr/>
        </p:nvCxnSpPr>
        <p:spPr>
          <a:xfrm>
            <a:off x="3559614" y="4029022"/>
            <a:ext cx="1217284" cy="13701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Овал 17">
            <a:extLst>
              <a:ext uri="{FF2B5EF4-FFF2-40B4-BE49-F238E27FC236}">
                <a16:creationId xmlns:a16="http://schemas.microsoft.com/office/drawing/2014/main" id="{FA07513A-2998-6D46-90D0-9A832EC55684}"/>
              </a:ext>
            </a:extLst>
          </p:cNvPr>
          <p:cNvSpPr/>
          <p:nvPr/>
        </p:nvSpPr>
        <p:spPr>
          <a:xfrm>
            <a:off x="864213" y="2832400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Овал 18">
            <a:extLst>
              <a:ext uri="{FF2B5EF4-FFF2-40B4-BE49-F238E27FC236}">
                <a16:creationId xmlns:a16="http://schemas.microsoft.com/office/drawing/2014/main" id="{E0FBD254-77DF-0147-9862-3498F3B82F39}"/>
              </a:ext>
            </a:extLst>
          </p:cNvPr>
          <p:cNvSpPr/>
          <p:nvPr/>
        </p:nvSpPr>
        <p:spPr>
          <a:xfrm>
            <a:off x="866772" y="3606729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Овал 19">
            <a:extLst>
              <a:ext uri="{FF2B5EF4-FFF2-40B4-BE49-F238E27FC236}">
                <a16:creationId xmlns:a16="http://schemas.microsoft.com/office/drawing/2014/main" id="{0E4AED0F-974A-CE41-A440-6080DE912CC1}"/>
              </a:ext>
            </a:extLst>
          </p:cNvPr>
          <p:cNvSpPr/>
          <p:nvPr/>
        </p:nvSpPr>
        <p:spPr>
          <a:xfrm>
            <a:off x="1617388" y="3115460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Овал 20">
            <a:extLst>
              <a:ext uri="{FF2B5EF4-FFF2-40B4-BE49-F238E27FC236}">
                <a16:creationId xmlns:a16="http://schemas.microsoft.com/office/drawing/2014/main" id="{05E2F00F-7AFA-7B45-A8F0-DBDA2595C38E}"/>
              </a:ext>
            </a:extLst>
          </p:cNvPr>
          <p:cNvSpPr/>
          <p:nvPr/>
        </p:nvSpPr>
        <p:spPr>
          <a:xfrm>
            <a:off x="1885654" y="3750347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Овал 21">
            <a:extLst>
              <a:ext uri="{FF2B5EF4-FFF2-40B4-BE49-F238E27FC236}">
                <a16:creationId xmlns:a16="http://schemas.microsoft.com/office/drawing/2014/main" id="{3D3D920E-AB6F-2040-8B69-78F5EC73559B}"/>
              </a:ext>
            </a:extLst>
          </p:cNvPr>
          <p:cNvSpPr/>
          <p:nvPr/>
        </p:nvSpPr>
        <p:spPr>
          <a:xfrm>
            <a:off x="1469826" y="4386723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Овал 22">
            <a:extLst>
              <a:ext uri="{FF2B5EF4-FFF2-40B4-BE49-F238E27FC236}">
                <a16:creationId xmlns:a16="http://schemas.microsoft.com/office/drawing/2014/main" id="{17BCB7A3-CE0C-C34C-9E9B-595E144F7CF9}"/>
              </a:ext>
            </a:extLst>
          </p:cNvPr>
          <p:cNvSpPr/>
          <p:nvPr/>
        </p:nvSpPr>
        <p:spPr>
          <a:xfrm>
            <a:off x="1054852" y="5117726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23">
            <a:extLst>
              <a:ext uri="{FF2B5EF4-FFF2-40B4-BE49-F238E27FC236}">
                <a16:creationId xmlns:a16="http://schemas.microsoft.com/office/drawing/2014/main" id="{F33CE9FB-BC53-814F-982C-1CF045ADFC7E}"/>
              </a:ext>
            </a:extLst>
          </p:cNvPr>
          <p:cNvSpPr/>
          <p:nvPr/>
        </p:nvSpPr>
        <p:spPr>
          <a:xfrm>
            <a:off x="2022982" y="4872182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Овал 24">
            <a:extLst>
              <a:ext uri="{FF2B5EF4-FFF2-40B4-BE49-F238E27FC236}">
                <a16:creationId xmlns:a16="http://schemas.microsoft.com/office/drawing/2014/main" id="{5CE8E383-724A-8645-B5EB-3C02D6B3796B}"/>
              </a:ext>
            </a:extLst>
          </p:cNvPr>
          <p:cNvSpPr/>
          <p:nvPr/>
        </p:nvSpPr>
        <p:spPr>
          <a:xfrm>
            <a:off x="2557372" y="4016883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25">
            <a:extLst>
              <a:ext uri="{FF2B5EF4-FFF2-40B4-BE49-F238E27FC236}">
                <a16:creationId xmlns:a16="http://schemas.microsoft.com/office/drawing/2014/main" id="{FFFCCA48-5D46-8F4D-AA11-F60EC5ADD0D2}"/>
              </a:ext>
            </a:extLst>
          </p:cNvPr>
          <p:cNvSpPr/>
          <p:nvPr/>
        </p:nvSpPr>
        <p:spPr>
          <a:xfrm>
            <a:off x="2811560" y="3332971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Овал 26">
            <a:extLst>
              <a:ext uri="{FF2B5EF4-FFF2-40B4-BE49-F238E27FC236}">
                <a16:creationId xmlns:a16="http://schemas.microsoft.com/office/drawing/2014/main" id="{FE899254-4087-8F43-9DBF-CD6D6EA2EF3E}"/>
              </a:ext>
            </a:extLst>
          </p:cNvPr>
          <p:cNvSpPr/>
          <p:nvPr/>
        </p:nvSpPr>
        <p:spPr>
          <a:xfrm>
            <a:off x="3206488" y="4459125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Овал 27">
            <a:extLst>
              <a:ext uri="{FF2B5EF4-FFF2-40B4-BE49-F238E27FC236}">
                <a16:creationId xmlns:a16="http://schemas.microsoft.com/office/drawing/2014/main" id="{29BEF49F-9982-CC46-80B5-7DF69F00D825}"/>
              </a:ext>
            </a:extLst>
          </p:cNvPr>
          <p:cNvSpPr/>
          <p:nvPr/>
        </p:nvSpPr>
        <p:spPr>
          <a:xfrm>
            <a:off x="3365143" y="3824239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5" name="Прямая соединительная линия 28">
            <a:extLst>
              <a:ext uri="{FF2B5EF4-FFF2-40B4-BE49-F238E27FC236}">
                <a16:creationId xmlns:a16="http://schemas.microsoft.com/office/drawing/2014/main" id="{60F9A2DE-5857-474B-9BB1-B406CAE1D6B9}"/>
              </a:ext>
            </a:extLst>
          </p:cNvPr>
          <p:cNvCxnSpPr>
            <a:stCxn id="137" idx="4"/>
            <a:endCxn id="138" idx="0"/>
          </p:cNvCxnSpPr>
          <p:nvPr/>
        </p:nvCxnSpPr>
        <p:spPr>
          <a:xfrm flipH="1">
            <a:off x="1549153" y="3909002"/>
            <a:ext cx="415828" cy="477721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29">
            <a:extLst>
              <a:ext uri="{FF2B5EF4-FFF2-40B4-BE49-F238E27FC236}">
                <a16:creationId xmlns:a16="http://schemas.microsoft.com/office/drawing/2014/main" id="{B55FCB98-1740-0C47-90F7-E5E299B15BAC}"/>
              </a:ext>
            </a:extLst>
          </p:cNvPr>
          <p:cNvCxnSpPr>
            <a:stCxn id="135" idx="4"/>
            <a:endCxn id="138" idx="1"/>
          </p:cNvCxnSpPr>
          <p:nvPr/>
        </p:nvCxnSpPr>
        <p:spPr>
          <a:xfrm>
            <a:off x="946100" y="3765383"/>
            <a:ext cx="546961" cy="6445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30">
            <a:extLst>
              <a:ext uri="{FF2B5EF4-FFF2-40B4-BE49-F238E27FC236}">
                <a16:creationId xmlns:a16="http://schemas.microsoft.com/office/drawing/2014/main" id="{83D11AEB-836D-614D-87BE-7F79B3993CFE}"/>
              </a:ext>
            </a:extLst>
          </p:cNvPr>
          <p:cNvCxnSpPr>
            <a:stCxn id="137" idx="0"/>
            <a:endCxn id="136" idx="4"/>
          </p:cNvCxnSpPr>
          <p:nvPr/>
        </p:nvCxnSpPr>
        <p:spPr>
          <a:xfrm flipH="1" flipV="1">
            <a:off x="1696717" y="3274115"/>
            <a:ext cx="268265" cy="476233"/>
          </a:xfrm>
          <a:prstGeom prst="line">
            <a:avLst/>
          </a:prstGeom>
          <a:ln w="28575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31">
            <a:extLst>
              <a:ext uri="{FF2B5EF4-FFF2-40B4-BE49-F238E27FC236}">
                <a16:creationId xmlns:a16="http://schemas.microsoft.com/office/drawing/2014/main" id="{191D83A1-0E8D-234A-859A-74EE5F1A0822}"/>
              </a:ext>
            </a:extLst>
          </p:cNvPr>
          <p:cNvCxnSpPr>
            <a:stCxn id="134" idx="6"/>
            <a:endCxn id="136" idx="2"/>
          </p:cNvCxnSpPr>
          <p:nvPr/>
        </p:nvCxnSpPr>
        <p:spPr>
          <a:xfrm>
            <a:off x="1022867" y="2911727"/>
            <a:ext cx="594522" cy="283060"/>
          </a:xfrm>
          <a:prstGeom prst="line">
            <a:avLst/>
          </a:prstGeom>
          <a:ln w="28575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32">
            <a:extLst>
              <a:ext uri="{FF2B5EF4-FFF2-40B4-BE49-F238E27FC236}">
                <a16:creationId xmlns:a16="http://schemas.microsoft.com/office/drawing/2014/main" id="{427B8B45-ABF3-5649-AB2B-0CB965E5991D}"/>
              </a:ext>
            </a:extLst>
          </p:cNvPr>
          <p:cNvCxnSpPr>
            <a:stCxn id="134" idx="4"/>
            <a:endCxn id="135" idx="0"/>
          </p:cNvCxnSpPr>
          <p:nvPr/>
        </p:nvCxnSpPr>
        <p:spPr>
          <a:xfrm>
            <a:off x="943540" y="2991054"/>
            <a:ext cx="2559" cy="6156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33">
            <a:extLst>
              <a:ext uri="{FF2B5EF4-FFF2-40B4-BE49-F238E27FC236}">
                <a16:creationId xmlns:a16="http://schemas.microsoft.com/office/drawing/2014/main" id="{924EE1FF-67DC-B644-9D0B-D3B253D6CD4B}"/>
              </a:ext>
            </a:extLst>
          </p:cNvPr>
          <p:cNvCxnSpPr>
            <a:stCxn id="134" idx="5"/>
            <a:endCxn id="137" idx="1"/>
          </p:cNvCxnSpPr>
          <p:nvPr/>
        </p:nvCxnSpPr>
        <p:spPr>
          <a:xfrm>
            <a:off x="999633" y="2967820"/>
            <a:ext cx="909255" cy="80576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35">
            <a:extLst>
              <a:ext uri="{FF2B5EF4-FFF2-40B4-BE49-F238E27FC236}">
                <a16:creationId xmlns:a16="http://schemas.microsoft.com/office/drawing/2014/main" id="{A390BFB7-E131-E64E-8552-32118F656F6B}"/>
              </a:ext>
            </a:extLst>
          </p:cNvPr>
          <p:cNvCxnSpPr>
            <a:stCxn id="136" idx="3"/>
            <a:endCxn id="135" idx="7"/>
          </p:cNvCxnSpPr>
          <p:nvPr/>
        </p:nvCxnSpPr>
        <p:spPr>
          <a:xfrm flipH="1">
            <a:off x="1002192" y="3250880"/>
            <a:ext cx="638432" cy="37908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36">
            <a:extLst>
              <a:ext uri="{FF2B5EF4-FFF2-40B4-BE49-F238E27FC236}">
                <a16:creationId xmlns:a16="http://schemas.microsoft.com/office/drawing/2014/main" id="{E6ECD6D5-BE1D-F845-B339-FC38D58FA43E}"/>
              </a:ext>
            </a:extLst>
          </p:cNvPr>
          <p:cNvCxnSpPr>
            <a:stCxn id="139" idx="0"/>
            <a:endCxn id="138" idx="3"/>
          </p:cNvCxnSpPr>
          <p:nvPr/>
        </p:nvCxnSpPr>
        <p:spPr>
          <a:xfrm flipV="1">
            <a:off x="1134180" y="4522142"/>
            <a:ext cx="358880" cy="59558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37">
            <a:extLst>
              <a:ext uri="{FF2B5EF4-FFF2-40B4-BE49-F238E27FC236}">
                <a16:creationId xmlns:a16="http://schemas.microsoft.com/office/drawing/2014/main" id="{0BB7F8B8-A05F-7C46-8C46-706821C81E0C}"/>
              </a:ext>
            </a:extLst>
          </p:cNvPr>
          <p:cNvCxnSpPr>
            <a:stCxn id="139" idx="6"/>
            <a:endCxn id="140" idx="2"/>
          </p:cNvCxnSpPr>
          <p:nvPr/>
        </p:nvCxnSpPr>
        <p:spPr>
          <a:xfrm flipV="1">
            <a:off x="1213507" y="4951509"/>
            <a:ext cx="809476" cy="24554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38">
            <a:extLst>
              <a:ext uri="{FF2B5EF4-FFF2-40B4-BE49-F238E27FC236}">
                <a16:creationId xmlns:a16="http://schemas.microsoft.com/office/drawing/2014/main" id="{486F3DC7-2C49-0F43-ABB5-7B4D4A659233}"/>
              </a:ext>
            </a:extLst>
          </p:cNvPr>
          <p:cNvCxnSpPr>
            <a:stCxn id="138" idx="5"/>
            <a:endCxn id="140" idx="1"/>
          </p:cNvCxnSpPr>
          <p:nvPr/>
        </p:nvCxnSpPr>
        <p:spPr>
          <a:xfrm>
            <a:off x="1605246" y="4522142"/>
            <a:ext cx="440971" cy="3732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39">
            <a:extLst>
              <a:ext uri="{FF2B5EF4-FFF2-40B4-BE49-F238E27FC236}">
                <a16:creationId xmlns:a16="http://schemas.microsoft.com/office/drawing/2014/main" id="{ACC4B51C-84C5-D841-8F06-34C3E21B0609}"/>
              </a:ext>
            </a:extLst>
          </p:cNvPr>
          <p:cNvCxnSpPr>
            <a:stCxn id="143" idx="0"/>
            <a:endCxn id="144" idx="4"/>
          </p:cNvCxnSpPr>
          <p:nvPr/>
        </p:nvCxnSpPr>
        <p:spPr>
          <a:xfrm flipV="1">
            <a:off x="3285816" y="3982892"/>
            <a:ext cx="158654" cy="47623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40">
            <a:extLst>
              <a:ext uri="{FF2B5EF4-FFF2-40B4-BE49-F238E27FC236}">
                <a16:creationId xmlns:a16="http://schemas.microsoft.com/office/drawing/2014/main" id="{0745EBB3-FDCC-A048-969E-FA850770EA31}"/>
              </a:ext>
            </a:extLst>
          </p:cNvPr>
          <p:cNvCxnSpPr>
            <a:stCxn id="143" idx="1"/>
            <a:endCxn id="141" idx="5"/>
          </p:cNvCxnSpPr>
          <p:nvPr/>
        </p:nvCxnSpPr>
        <p:spPr>
          <a:xfrm flipH="1" flipV="1">
            <a:off x="2692791" y="4152302"/>
            <a:ext cx="536931" cy="330057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41">
            <a:extLst>
              <a:ext uri="{FF2B5EF4-FFF2-40B4-BE49-F238E27FC236}">
                <a16:creationId xmlns:a16="http://schemas.microsoft.com/office/drawing/2014/main" id="{5E26E26B-37C5-F34C-8C97-F4ACF6AFD6A5}"/>
              </a:ext>
            </a:extLst>
          </p:cNvPr>
          <p:cNvCxnSpPr>
            <a:stCxn id="142" idx="6"/>
            <a:endCxn id="144" idx="1"/>
          </p:cNvCxnSpPr>
          <p:nvPr/>
        </p:nvCxnSpPr>
        <p:spPr>
          <a:xfrm>
            <a:off x="2970214" y="3412298"/>
            <a:ext cx="418163" cy="435175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42">
            <a:extLst>
              <a:ext uri="{FF2B5EF4-FFF2-40B4-BE49-F238E27FC236}">
                <a16:creationId xmlns:a16="http://schemas.microsoft.com/office/drawing/2014/main" id="{D24B3799-88C5-FB42-A0CB-AF75796A7447}"/>
              </a:ext>
            </a:extLst>
          </p:cNvPr>
          <p:cNvCxnSpPr>
            <a:stCxn id="138" idx="6"/>
            <a:endCxn id="141" idx="3"/>
          </p:cNvCxnSpPr>
          <p:nvPr/>
        </p:nvCxnSpPr>
        <p:spPr>
          <a:xfrm flipV="1">
            <a:off x="1628480" y="4152302"/>
            <a:ext cx="952126" cy="313748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43">
            <a:extLst>
              <a:ext uri="{FF2B5EF4-FFF2-40B4-BE49-F238E27FC236}">
                <a16:creationId xmlns:a16="http://schemas.microsoft.com/office/drawing/2014/main" id="{61A44E93-C5B2-DF44-B2BC-462374EE24D4}"/>
              </a:ext>
            </a:extLst>
          </p:cNvPr>
          <p:cNvCxnSpPr>
            <a:stCxn id="137" idx="5"/>
            <a:endCxn id="141" idx="2"/>
          </p:cNvCxnSpPr>
          <p:nvPr/>
        </p:nvCxnSpPr>
        <p:spPr>
          <a:xfrm>
            <a:off x="2021073" y="3885768"/>
            <a:ext cx="536299" cy="210442"/>
          </a:xfrm>
          <a:prstGeom prst="line">
            <a:avLst/>
          </a:prstGeom>
          <a:ln w="28575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единительная линия 44">
            <a:extLst>
              <a:ext uri="{FF2B5EF4-FFF2-40B4-BE49-F238E27FC236}">
                <a16:creationId xmlns:a16="http://schemas.microsoft.com/office/drawing/2014/main" id="{D943DC4C-1329-274C-863C-F68E4283E3A4}"/>
              </a:ext>
            </a:extLst>
          </p:cNvPr>
          <p:cNvCxnSpPr>
            <a:stCxn id="142" idx="3"/>
            <a:endCxn id="141" idx="0"/>
          </p:cNvCxnSpPr>
          <p:nvPr/>
        </p:nvCxnSpPr>
        <p:spPr>
          <a:xfrm flipH="1">
            <a:off x="2636699" y="3468390"/>
            <a:ext cx="198095" cy="548492"/>
          </a:xfrm>
          <a:prstGeom prst="line">
            <a:avLst/>
          </a:prstGeom>
          <a:ln w="28575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единительная линия 45">
            <a:extLst>
              <a:ext uri="{FF2B5EF4-FFF2-40B4-BE49-F238E27FC236}">
                <a16:creationId xmlns:a16="http://schemas.microsoft.com/office/drawing/2014/main" id="{8F794F3D-6E84-904C-9CB9-7EF310337478}"/>
              </a:ext>
            </a:extLst>
          </p:cNvPr>
          <p:cNvCxnSpPr>
            <a:stCxn id="134" idx="6"/>
            <a:endCxn id="142" idx="1"/>
          </p:cNvCxnSpPr>
          <p:nvPr/>
        </p:nvCxnSpPr>
        <p:spPr>
          <a:xfrm>
            <a:off x="1022867" y="2911727"/>
            <a:ext cx="1811927" cy="444478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2" name="Group 26">
            <a:extLst>
              <a:ext uri="{FF2B5EF4-FFF2-40B4-BE49-F238E27FC236}">
                <a16:creationId xmlns:a16="http://schemas.microsoft.com/office/drawing/2014/main" id="{A2B91D1D-DBB6-264A-8CD1-4EC08C818962}"/>
              </a:ext>
            </a:extLst>
          </p:cNvPr>
          <p:cNvGrpSpPr/>
          <p:nvPr/>
        </p:nvGrpSpPr>
        <p:grpSpPr>
          <a:xfrm>
            <a:off x="4862007" y="3089952"/>
            <a:ext cx="529938" cy="160928"/>
            <a:chOff x="4535120" y="3079462"/>
            <a:chExt cx="529938" cy="160928"/>
          </a:xfrm>
        </p:grpSpPr>
        <p:sp>
          <p:nvSpPr>
            <p:cNvPr id="163" name="Овал 47">
              <a:extLst>
                <a:ext uri="{FF2B5EF4-FFF2-40B4-BE49-F238E27FC236}">
                  <a16:creationId xmlns:a16="http://schemas.microsoft.com/office/drawing/2014/main" id="{B05A26D9-7AC5-A841-B22F-FE9333575C87}"/>
                </a:ext>
              </a:extLst>
            </p:cNvPr>
            <p:cNvSpPr/>
            <p:nvPr/>
          </p:nvSpPr>
          <p:spPr>
            <a:xfrm>
              <a:off x="4535120" y="3079462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Овал 48">
              <a:extLst>
                <a:ext uri="{FF2B5EF4-FFF2-40B4-BE49-F238E27FC236}">
                  <a16:creationId xmlns:a16="http://schemas.microsoft.com/office/drawing/2014/main" id="{F92634DA-B0FC-4F4E-80DB-2BD552C791F9}"/>
                </a:ext>
              </a:extLst>
            </p:cNvPr>
            <p:cNvSpPr/>
            <p:nvPr/>
          </p:nvSpPr>
          <p:spPr>
            <a:xfrm>
              <a:off x="4906404" y="3081736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5" name="Прямая соединительная линия 49">
              <a:extLst>
                <a:ext uri="{FF2B5EF4-FFF2-40B4-BE49-F238E27FC236}">
                  <a16:creationId xmlns:a16="http://schemas.microsoft.com/office/drawing/2014/main" id="{6D524FBA-1AA3-EC4B-91FE-D6DA558B0B94}"/>
                </a:ext>
              </a:extLst>
            </p:cNvPr>
            <p:cNvCxnSpPr>
              <a:stCxn id="164" idx="2"/>
              <a:endCxn id="163" idx="6"/>
            </p:cNvCxnSpPr>
            <p:nvPr/>
          </p:nvCxnSpPr>
          <p:spPr>
            <a:xfrm flipH="1" flipV="1">
              <a:off x="4693774" y="3158789"/>
              <a:ext cx="212630" cy="2274"/>
            </a:xfrm>
            <a:prstGeom prst="line">
              <a:avLst/>
            </a:prstGeom>
            <a:ln w="19050"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Group 23">
            <a:extLst>
              <a:ext uri="{FF2B5EF4-FFF2-40B4-BE49-F238E27FC236}">
                <a16:creationId xmlns:a16="http://schemas.microsoft.com/office/drawing/2014/main" id="{B6C60F57-19CA-A14C-BF0E-A020238963AC}"/>
              </a:ext>
            </a:extLst>
          </p:cNvPr>
          <p:cNvGrpSpPr/>
          <p:nvPr/>
        </p:nvGrpSpPr>
        <p:grpSpPr>
          <a:xfrm>
            <a:off x="5391945" y="3089952"/>
            <a:ext cx="368955" cy="158654"/>
            <a:chOff x="5065058" y="3079462"/>
            <a:chExt cx="368955" cy="158654"/>
          </a:xfrm>
        </p:grpSpPr>
        <p:sp>
          <p:nvSpPr>
            <p:cNvPr id="167" name="Овал 51">
              <a:extLst>
                <a:ext uri="{FF2B5EF4-FFF2-40B4-BE49-F238E27FC236}">
                  <a16:creationId xmlns:a16="http://schemas.microsoft.com/office/drawing/2014/main" id="{96A39759-9F16-7C47-B998-9CA5C178C30F}"/>
                </a:ext>
              </a:extLst>
            </p:cNvPr>
            <p:cNvSpPr/>
            <p:nvPr/>
          </p:nvSpPr>
          <p:spPr>
            <a:xfrm>
              <a:off x="5275359" y="3079462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8" name="Прямая соединительная линия 52">
              <a:extLst>
                <a:ext uri="{FF2B5EF4-FFF2-40B4-BE49-F238E27FC236}">
                  <a16:creationId xmlns:a16="http://schemas.microsoft.com/office/drawing/2014/main" id="{D0D1B3C9-3E18-A049-B847-B165DBDDAC4F}"/>
                </a:ext>
              </a:extLst>
            </p:cNvPr>
            <p:cNvCxnSpPr>
              <a:stCxn id="167" idx="2"/>
              <a:endCxn id="164" idx="6"/>
            </p:cNvCxnSpPr>
            <p:nvPr/>
          </p:nvCxnSpPr>
          <p:spPr>
            <a:xfrm flipH="1">
              <a:off x="5065058" y="3158789"/>
              <a:ext cx="210301" cy="2274"/>
            </a:xfrm>
            <a:prstGeom prst="line">
              <a:avLst/>
            </a:prstGeom>
            <a:ln w="19050"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24">
            <a:extLst>
              <a:ext uri="{FF2B5EF4-FFF2-40B4-BE49-F238E27FC236}">
                <a16:creationId xmlns:a16="http://schemas.microsoft.com/office/drawing/2014/main" id="{8E39D073-8AC1-7F42-AB9B-141FFA822D72}"/>
              </a:ext>
            </a:extLst>
          </p:cNvPr>
          <p:cNvGrpSpPr/>
          <p:nvPr/>
        </p:nvGrpSpPr>
        <p:grpSpPr>
          <a:xfrm>
            <a:off x="5760900" y="3089952"/>
            <a:ext cx="366626" cy="158654"/>
            <a:chOff x="5434013" y="3079462"/>
            <a:chExt cx="366626" cy="158654"/>
          </a:xfrm>
        </p:grpSpPr>
        <p:sp>
          <p:nvSpPr>
            <p:cNvPr id="170" name="Овал 54">
              <a:extLst>
                <a:ext uri="{FF2B5EF4-FFF2-40B4-BE49-F238E27FC236}">
                  <a16:creationId xmlns:a16="http://schemas.microsoft.com/office/drawing/2014/main" id="{1FA8B3C2-A13F-F14B-A490-2DB35B8E1253}"/>
                </a:ext>
              </a:extLst>
            </p:cNvPr>
            <p:cNvSpPr/>
            <p:nvPr/>
          </p:nvSpPr>
          <p:spPr>
            <a:xfrm>
              <a:off x="5641985" y="3079462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1" name="Прямая соединительная линия 55">
              <a:extLst>
                <a:ext uri="{FF2B5EF4-FFF2-40B4-BE49-F238E27FC236}">
                  <a16:creationId xmlns:a16="http://schemas.microsoft.com/office/drawing/2014/main" id="{C6B27C4F-25C6-7443-AC93-99AEA7D1139F}"/>
                </a:ext>
              </a:extLst>
            </p:cNvPr>
            <p:cNvCxnSpPr>
              <a:stCxn id="170" idx="2"/>
              <a:endCxn id="167" idx="6"/>
            </p:cNvCxnSpPr>
            <p:nvPr/>
          </p:nvCxnSpPr>
          <p:spPr>
            <a:xfrm flipH="1">
              <a:off x="5434013" y="3158789"/>
              <a:ext cx="207972" cy="0"/>
            </a:xfrm>
            <a:prstGeom prst="line">
              <a:avLst/>
            </a:prstGeom>
            <a:ln w="19050"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Group 25">
            <a:extLst>
              <a:ext uri="{FF2B5EF4-FFF2-40B4-BE49-F238E27FC236}">
                <a16:creationId xmlns:a16="http://schemas.microsoft.com/office/drawing/2014/main" id="{D6652851-354D-0D4F-9259-ED765A284C19}"/>
              </a:ext>
            </a:extLst>
          </p:cNvPr>
          <p:cNvGrpSpPr/>
          <p:nvPr/>
        </p:nvGrpSpPr>
        <p:grpSpPr>
          <a:xfrm>
            <a:off x="6127526" y="3089952"/>
            <a:ext cx="366626" cy="158654"/>
            <a:chOff x="5800639" y="3079462"/>
            <a:chExt cx="366626" cy="158654"/>
          </a:xfrm>
        </p:grpSpPr>
        <p:sp>
          <p:nvSpPr>
            <p:cNvPr id="173" name="Овал 57">
              <a:extLst>
                <a:ext uri="{FF2B5EF4-FFF2-40B4-BE49-F238E27FC236}">
                  <a16:creationId xmlns:a16="http://schemas.microsoft.com/office/drawing/2014/main" id="{8D38F6DA-6C28-BE48-B7FE-124A338C4116}"/>
                </a:ext>
              </a:extLst>
            </p:cNvPr>
            <p:cNvSpPr/>
            <p:nvPr/>
          </p:nvSpPr>
          <p:spPr>
            <a:xfrm>
              <a:off x="6008611" y="3079462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4" name="Прямая соединительная линия 59">
              <a:extLst>
                <a:ext uri="{FF2B5EF4-FFF2-40B4-BE49-F238E27FC236}">
                  <a16:creationId xmlns:a16="http://schemas.microsoft.com/office/drawing/2014/main" id="{ADE7CCC8-7CBA-3344-AB8E-6A25A84BCADF}"/>
                </a:ext>
              </a:extLst>
            </p:cNvPr>
            <p:cNvCxnSpPr>
              <a:stCxn id="173" idx="2"/>
              <a:endCxn id="170" idx="6"/>
            </p:cNvCxnSpPr>
            <p:nvPr/>
          </p:nvCxnSpPr>
          <p:spPr>
            <a:xfrm flipH="1">
              <a:off x="5800639" y="3158789"/>
              <a:ext cx="207972" cy="0"/>
            </a:xfrm>
            <a:prstGeom prst="line">
              <a:avLst/>
            </a:prstGeom>
            <a:ln w="19050"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id="{906A39E6-8046-1749-B1CA-0036199D19D3}"/>
              </a:ext>
            </a:extLst>
          </p:cNvPr>
          <p:cNvSpPr txBox="1"/>
          <p:nvPr/>
        </p:nvSpPr>
        <p:spPr>
          <a:xfrm>
            <a:off x="4632483" y="2587404"/>
            <a:ext cx="264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Случайные блуждания</a:t>
            </a:r>
            <a:endParaRPr lang="ru-RU" baseline="30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76" name="Group 3">
            <a:extLst>
              <a:ext uri="{FF2B5EF4-FFF2-40B4-BE49-F238E27FC236}">
                <a16:creationId xmlns:a16="http://schemas.microsoft.com/office/drawing/2014/main" id="{2BC0A7AE-1D2F-9942-AC87-548ECC9E977F}"/>
              </a:ext>
            </a:extLst>
          </p:cNvPr>
          <p:cNvGrpSpPr/>
          <p:nvPr/>
        </p:nvGrpSpPr>
        <p:grpSpPr>
          <a:xfrm>
            <a:off x="4862007" y="3440259"/>
            <a:ext cx="1635638" cy="1567627"/>
            <a:chOff x="4535120" y="3429769"/>
            <a:chExt cx="1635638" cy="1567627"/>
          </a:xfrm>
        </p:grpSpPr>
        <p:sp>
          <p:nvSpPr>
            <p:cNvPr id="177" name="Овал 63">
              <a:extLst>
                <a:ext uri="{FF2B5EF4-FFF2-40B4-BE49-F238E27FC236}">
                  <a16:creationId xmlns:a16="http://schemas.microsoft.com/office/drawing/2014/main" id="{5A8CA8E5-8B95-5F45-A933-85138BEFCBA6}"/>
                </a:ext>
              </a:extLst>
            </p:cNvPr>
            <p:cNvSpPr/>
            <p:nvPr/>
          </p:nvSpPr>
          <p:spPr>
            <a:xfrm>
              <a:off x="5645478" y="3429769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Овал 64">
              <a:extLst>
                <a:ext uri="{FF2B5EF4-FFF2-40B4-BE49-F238E27FC236}">
                  <a16:creationId xmlns:a16="http://schemas.microsoft.com/office/drawing/2014/main" id="{5156F648-2C02-0A4B-9B64-DF0760705D20}"/>
                </a:ext>
              </a:extLst>
            </p:cNvPr>
            <p:cNvSpPr/>
            <p:nvPr/>
          </p:nvSpPr>
          <p:spPr>
            <a:xfrm>
              <a:off x="4909897" y="3432043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Овал 65">
              <a:extLst>
                <a:ext uri="{FF2B5EF4-FFF2-40B4-BE49-F238E27FC236}">
                  <a16:creationId xmlns:a16="http://schemas.microsoft.com/office/drawing/2014/main" id="{53C4E576-9588-E542-BB99-E996F5A957A7}"/>
                </a:ext>
              </a:extLst>
            </p:cNvPr>
            <p:cNvSpPr/>
            <p:nvPr/>
          </p:nvSpPr>
          <p:spPr>
            <a:xfrm>
              <a:off x="4538613" y="3429769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Овал 66">
              <a:extLst>
                <a:ext uri="{FF2B5EF4-FFF2-40B4-BE49-F238E27FC236}">
                  <a16:creationId xmlns:a16="http://schemas.microsoft.com/office/drawing/2014/main" id="{AE9903CB-585C-5A45-A5BC-D2E029108E60}"/>
                </a:ext>
              </a:extLst>
            </p:cNvPr>
            <p:cNvSpPr/>
            <p:nvPr/>
          </p:nvSpPr>
          <p:spPr>
            <a:xfrm>
              <a:off x="6012104" y="3429769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1" name="Овал 67">
              <a:extLst>
                <a:ext uri="{FF2B5EF4-FFF2-40B4-BE49-F238E27FC236}">
                  <a16:creationId xmlns:a16="http://schemas.microsoft.com/office/drawing/2014/main" id="{C09AD9D3-DE59-EA4D-9E31-775F637863DB}"/>
                </a:ext>
              </a:extLst>
            </p:cNvPr>
            <p:cNvSpPr/>
            <p:nvPr/>
          </p:nvSpPr>
          <p:spPr>
            <a:xfrm>
              <a:off x="5278852" y="3429769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2" name="Прямая соединительная линия 68">
              <a:extLst>
                <a:ext uri="{FF2B5EF4-FFF2-40B4-BE49-F238E27FC236}">
                  <a16:creationId xmlns:a16="http://schemas.microsoft.com/office/drawing/2014/main" id="{2E57C944-142D-7B4D-A0A9-05A830AE55B4}"/>
                </a:ext>
              </a:extLst>
            </p:cNvPr>
            <p:cNvCxnSpPr>
              <a:stCxn id="178" idx="2"/>
              <a:endCxn id="179" idx="6"/>
            </p:cNvCxnSpPr>
            <p:nvPr/>
          </p:nvCxnSpPr>
          <p:spPr>
            <a:xfrm flipH="1" flipV="1">
              <a:off x="4697267" y="3509096"/>
              <a:ext cx="212630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Прямая соединительная линия 69">
              <a:extLst>
                <a:ext uri="{FF2B5EF4-FFF2-40B4-BE49-F238E27FC236}">
                  <a16:creationId xmlns:a16="http://schemas.microsoft.com/office/drawing/2014/main" id="{3C30EAD7-FE41-304F-B90C-A76920BA18F1}"/>
                </a:ext>
              </a:extLst>
            </p:cNvPr>
            <p:cNvCxnSpPr>
              <a:stCxn id="181" idx="2"/>
              <a:endCxn id="178" idx="6"/>
            </p:cNvCxnSpPr>
            <p:nvPr/>
          </p:nvCxnSpPr>
          <p:spPr>
            <a:xfrm flipH="1">
              <a:off x="5068551" y="3509096"/>
              <a:ext cx="210301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Прямая соединительная линия 70">
              <a:extLst>
                <a:ext uri="{FF2B5EF4-FFF2-40B4-BE49-F238E27FC236}">
                  <a16:creationId xmlns:a16="http://schemas.microsoft.com/office/drawing/2014/main" id="{2003CCB2-2597-334A-ABAD-4A538796E180}"/>
                </a:ext>
              </a:extLst>
            </p:cNvPr>
            <p:cNvCxnSpPr>
              <a:stCxn id="177" idx="2"/>
              <a:endCxn id="181" idx="6"/>
            </p:cNvCxnSpPr>
            <p:nvPr/>
          </p:nvCxnSpPr>
          <p:spPr>
            <a:xfrm flipH="1">
              <a:off x="5437506" y="3509096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Прямая соединительная линия 71">
              <a:extLst>
                <a:ext uri="{FF2B5EF4-FFF2-40B4-BE49-F238E27FC236}">
                  <a16:creationId xmlns:a16="http://schemas.microsoft.com/office/drawing/2014/main" id="{364C2691-940E-3046-AFE9-134A3898495C}"/>
                </a:ext>
              </a:extLst>
            </p:cNvPr>
            <p:cNvCxnSpPr>
              <a:stCxn id="180" idx="2"/>
              <a:endCxn id="177" idx="6"/>
            </p:cNvCxnSpPr>
            <p:nvPr/>
          </p:nvCxnSpPr>
          <p:spPr>
            <a:xfrm flipH="1">
              <a:off x="5804132" y="3509096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Овал 72">
              <a:extLst>
                <a:ext uri="{FF2B5EF4-FFF2-40B4-BE49-F238E27FC236}">
                  <a16:creationId xmlns:a16="http://schemas.microsoft.com/office/drawing/2014/main" id="{0EA7C58D-9FA7-4B46-8ACA-A737ED274308}"/>
                </a:ext>
              </a:extLst>
            </p:cNvPr>
            <p:cNvSpPr/>
            <p:nvPr/>
          </p:nvSpPr>
          <p:spPr>
            <a:xfrm>
              <a:off x="5641985" y="3780076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7" name="Овал 73">
              <a:extLst>
                <a:ext uri="{FF2B5EF4-FFF2-40B4-BE49-F238E27FC236}">
                  <a16:creationId xmlns:a16="http://schemas.microsoft.com/office/drawing/2014/main" id="{A513A8B1-CD79-DA43-AEA1-7D6ABDC5F930}"/>
                </a:ext>
              </a:extLst>
            </p:cNvPr>
            <p:cNvSpPr/>
            <p:nvPr/>
          </p:nvSpPr>
          <p:spPr>
            <a:xfrm>
              <a:off x="4906404" y="3782350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Овал 74">
              <a:extLst>
                <a:ext uri="{FF2B5EF4-FFF2-40B4-BE49-F238E27FC236}">
                  <a16:creationId xmlns:a16="http://schemas.microsoft.com/office/drawing/2014/main" id="{396DDF5D-2F4A-8449-8D98-8066CAE844AD}"/>
                </a:ext>
              </a:extLst>
            </p:cNvPr>
            <p:cNvSpPr/>
            <p:nvPr/>
          </p:nvSpPr>
          <p:spPr>
            <a:xfrm>
              <a:off x="4535120" y="3780076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9" name="Овал 75">
              <a:extLst>
                <a:ext uri="{FF2B5EF4-FFF2-40B4-BE49-F238E27FC236}">
                  <a16:creationId xmlns:a16="http://schemas.microsoft.com/office/drawing/2014/main" id="{ECAFAB12-782D-F040-8019-9F71CC1FFFD3}"/>
                </a:ext>
              </a:extLst>
            </p:cNvPr>
            <p:cNvSpPr/>
            <p:nvPr/>
          </p:nvSpPr>
          <p:spPr>
            <a:xfrm>
              <a:off x="6008611" y="3780076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Овал 76">
              <a:extLst>
                <a:ext uri="{FF2B5EF4-FFF2-40B4-BE49-F238E27FC236}">
                  <a16:creationId xmlns:a16="http://schemas.microsoft.com/office/drawing/2014/main" id="{226A7E0C-25AC-2F45-AAB4-24FCFF40FC04}"/>
                </a:ext>
              </a:extLst>
            </p:cNvPr>
            <p:cNvSpPr/>
            <p:nvPr/>
          </p:nvSpPr>
          <p:spPr>
            <a:xfrm>
              <a:off x="5275359" y="3780076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1" name="Прямая соединительная линия 77">
              <a:extLst>
                <a:ext uri="{FF2B5EF4-FFF2-40B4-BE49-F238E27FC236}">
                  <a16:creationId xmlns:a16="http://schemas.microsoft.com/office/drawing/2014/main" id="{2265BF3E-DCA3-4A4F-A34F-A49AEA75142B}"/>
                </a:ext>
              </a:extLst>
            </p:cNvPr>
            <p:cNvCxnSpPr>
              <a:stCxn id="187" idx="2"/>
              <a:endCxn id="188" idx="6"/>
            </p:cNvCxnSpPr>
            <p:nvPr/>
          </p:nvCxnSpPr>
          <p:spPr>
            <a:xfrm flipH="1" flipV="1">
              <a:off x="4693774" y="3859403"/>
              <a:ext cx="212630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Прямая соединительная линия 78">
              <a:extLst>
                <a:ext uri="{FF2B5EF4-FFF2-40B4-BE49-F238E27FC236}">
                  <a16:creationId xmlns:a16="http://schemas.microsoft.com/office/drawing/2014/main" id="{95475564-8D14-A045-9CC9-8BF5DA4FFE38}"/>
                </a:ext>
              </a:extLst>
            </p:cNvPr>
            <p:cNvCxnSpPr>
              <a:stCxn id="190" idx="2"/>
              <a:endCxn id="187" idx="6"/>
            </p:cNvCxnSpPr>
            <p:nvPr/>
          </p:nvCxnSpPr>
          <p:spPr>
            <a:xfrm flipH="1">
              <a:off x="5065058" y="3859403"/>
              <a:ext cx="210301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Прямая соединительная линия 79">
              <a:extLst>
                <a:ext uri="{FF2B5EF4-FFF2-40B4-BE49-F238E27FC236}">
                  <a16:creationId xmlns:a16="http://schemas.microsoft.com/office/drawing/2014/main" id="{32C6CBF4-7734-4F40-B5A3-7DCFF37A847A}"/>
                </a:ext>
              </a:extLst>
            </p:cNvPr>
            <p:cNvCxnSpPr>
              <a:stCxn id="186" idx="2"/>
              <a:endCxn id="190" idx="6"/>
            </p:cNvCxnSpPr>
            <p:nvPr/>
          </p:nvCxnSpPr>
          <p:spPr>
            <a:xfrm flipH="1">
              <a:off x="5434013" y="3859403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Прямая соединительная линия 80">
              <a:extLst>
                <a:ext uri="{FF2B5EF4-FFF2-40B4-BE49-F238E27FC236}">
                  <a16:creationId xmlns:a16="http://schemas.microsoft.com/office/drawing/2014/main" id="{B792A140-5178-8B46-ABDA-17EDD97FAC79}"/>
                </a:ext>
              </a:extLst>
            </p:cNvPr>
            <p:cNvCxnSpPr>
              <a:stCxn id="189" idx="2"/>
              <a:endCxn id="186" idx="6"/>
            </p:cNvCxnSpPr>
            <p:nvPr/>
          </p:nvCxnSpPr>
          <p:spPr>
            <a:xfrm flipH="1">
              <a:off x="5800639" y="3859403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Овал 81">
              <a:extLst>
                <a:ext uri="{FF2B5EF4-FFF2-40B4-BE49-F238E27FC236}">
                  <a16:creationId xmlns:a16="http://schemas.microsoft.com/office/drawing/2014/main" id="{D7F6FF8A-6F6A-2C45-9B5C-30FF23F0FD10}"/>
                </a:ext>
              </a:extLst>
            </p:cNvPr>
            <p:cNvSpPr/>
            <p:nvPr/>
          </p:nvSpPr>
          <p:spPr>
            <a:xfrm>
              <a:off x="5641985" y="4135854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6" name="Овал 82">
              <a:extLst>
                <a:ext uri="{FF2B5EF4-FFF2-40B4-BE49-F238E27FC236}">
                  <a16:creationId xmlns:a16="http://schemas.microsoft.com/office/drawing/2014/main" id="{7568B30D-F68F-A644-8A62-C5608730BDE4}"/>
                </a:ext>
              </a:extLst>
            </p:cNvPr>
            <p:cNvSpPr/>
            <p:nvPr/>
          </p:nvSpPr>
          <p:spPr>
            <a:xfrm>
              <a:off x="4906404" y="4138128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Овал 83">
              <a:extLst>
                <a:ext uri="{FF2B5EF4-FFF2-40B4-BE49-F238E27FC236}">
                  <a16:creationId xmlns:a16="http://schemas.microsoft.com/office/drawing/2014/main" id="{7B10598E-6E35-D440-8CA1-2683E17049F4}"/>
                </a:ext>
              </a:extLst>
            </p:cNvPr>
            <p:cNvSpPr/>
            <p:nvPr/>
          </p:nvSpPr>
          <p:spPr>
            <a:xfrm>
              <a:off x="4535120" y="4135854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8" name="Овал 84">
              <a:extLst>
                <a:ext uri="{FF2B5EF4-FFF2-40B4-BE49-F238E27FC236}">
                  <a16:creationId xmlns:a16="http://schemas.microsoft.com/office/drawing/2014/main" id="{700706F3-A30C-F147-8FF9-F1A26EB2D9C6}"/>
                </a:ext>
              </a:extLst>
            </p:cNvPr>
            <p:cNvSpPr/>
            <p:nvPr/>
          </p:nvSpPr>
          <p:spPr>
            <a:xfrm>
              <a:off x="6008611" y="4135854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9" name="Овал 85">
              <a:extLst>
                <a:ext uri="{FF2B5EF4-FFF2-40B4-BE49-F238E27FC236}">
                  <a16:creationId xmlns:a16="http://schemas.microsoft.com/office/drawing/2014/main" id="{E02D01B2-404D-7143-A5C3-0F70FCB8B126}"/>
                </a:ext>
              </a:extLst>
            </p:cNvPr>
            <p:cNvSpPr/>
            <p:nvPr/>
          </p:nvSpPr>
          <p:spPr>
            <a:xfrm>
              <a:off x="5275359" y="4135854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00" name="Прямая соединительная линия 86">
              <a:extLst>
                <a:ext uri="{FF2B5EF4-FFF2-40B4-BE49-F238E27FC236}">
                  <a16:creationId xmlns:a16="http://schemas.microsoft.com/office/drawing/2014/main" id="{22239312-EAAC-C847-B181-E59C84B74D5B}"/>
                </a:ext>
              </a:extLst>
            </p:cNvPr>
            <p:cNvCxnSpPr>
              <a:stCxn id="196" idx="2"/>
              <a:endCxn id="197" idx="6"/>
            </p:cNvCxnSpPr>
            <p:nvPr/>
          </p:nvCxnSpPr>
          <p:spPr>
            <a:xfrm flipH="1" flipV="1">
              <a:off x="4693774" y="4215181"/>
              <a:ext cx="212630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Прямая соединительная линия 87">
              <a:extLst>
                <a:ext uri="{FF2B5EF4-FFF2-40B4-BE49-F238E27FC236}">
                  <a16:creationId xmlns:a16="http://schemas.microsoft.com/office/drawing/2014/main" id="{41F0CE87-2C84-C848-94B4-9B4B5735B38F}"/>
                </a:ext>
              </a:extLst>
            </p:cNvPr>
            <p:cNvCxnSpPr>
              <a:stCxn id="199" idx="2"/>
              <a:endCxn id="196" idx="6"/>
            </p:cNvCxnSpPr>
            <p:nvPr/>
          </p:nvCxnSpPr>
          <p:spPr>
            <a:xfrm flipH="1">
              <a:off x="5065058" y="4215181"/>
              <a:ext cx="210301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Прямая соединительная линия 88">
              <a:extLst>
                <a:ext uri="{FF2B5EF4-FFF2-40B4-BE49-F238E27FC236}">
                  <a16:creationId xmlns:a16="http://schemas.microsoft.com/office/drawing/2014/main" id="{4D28F4FC-6DDD-284C-A643-D3E54F6D1D98}"/>
                </a:ext>
              </a:extLst>
            </p:cNvPr>
            <p:cNvCxnSpPr>
              <a:stCxn id="195" idx="2"/>
              <a:endCxn id="199" idx="6"/>
            </p:cNvCxnSpPr>
            <p:nvPr/>
          </p:nvCxnSpPr>
          <p:spPr>
            <a:xfrm flipH="1">
              <a:off x="5434013" y="4215181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Прямая соединительная линия 89">
              <a:extLst>
                <a:ext uri="{FF2B5EF4-FFF2-40B4-BE49-F238E27FC236}">
                  <a16:creationId xmlns:a16="http://schemas.microsoft.com/office/drawing/2014/main" id="{EBE0C026-021A-8F4D-8603-56E797560FD7}"/>
                </a:ext>
              </a:extLst>
            </p:cNvPr>
            <p:cNvCxnSpPr>
              <a:stCxn id="198" idx="2"/>
              <a:endCxn id="195" idx="6"/>
            </p:cNvCxnSpPr>
            <p:nvPr/>
          </p:nvCxnSpPr>
          <p:spPr>
            <a:xfrm flipH="1">
              <a:off x="5800639" y="4215181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Овал 90">
              <a:extLst>
                <a:ext uri="{FF2B5EF4-FFF2-40B4-BE49-F238E27FC236}">
                  <a16:creationId xmlns:a16="http://schemas.microsoft.com/office/drawing/2014/main" id="{71956A51-E736-D348-A1E4-46C7F36A95A2}"/>
                </a:ext>
              </a:extLst>
            </p:cNvPr>
            <p:cNvSpPr/>
            <p:nvPr/>
          </p:nvSpPr>
          <p:spPr>
            <a:xfrm>
              <a:off x="5645478" y="4486161"/>
              <a:ext cx="158654" cy="15865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5" name="Овал 91">
              <a:extLst>
                <a:ext uri="{FF2B5EF4-FFF2-40B4-BE49-F238E27FC236}">
                  <a16:creationId xmlns:a16="http://schemas.microsoft.com/office/drawing/2014/main" id="{298446B8-C9CF-F046-BB16-20A79F13291F}"/>
                </a:ext>
              </a:extLst>
            </p:cNvPr>
            <p:cNvSpPr/>
            <p:nvPr/>
          </p:nvSpPr>
          <p:spPr>
            <a:xfrm>
              <a:off x="4909897" y="4488435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Овал 92">
              <a:extLst>
                <a:ext uri="{FF2B5EF4-FFF2-40B4-BE49-F238E27FC236}">
                  <a16:creationId xmlns:a16="http://schemas.microsoft.com/office/drawing/2014/main" id="{DD353240-76FB-9045-9B74-E8D796805291}"/>
                </a:ext>
              </a:extLst>
            </p:cNvPr>
            <p:cNvSpPr/>
            <p:nvPr/>
          </p:nvSpPr>
          <p:spPr>
            <a:xfrm>
              <a:off x="4538613" y="4486161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7" name="Овал 93">
              <a:extLst>
                <a:ext uri="{FF2B5EF4-FFF2-40B4-BE49-F238E27FC236}">
                  <a16:creationId xmlns:a16="http://schemas.microsoft.com/office/drawing/2014/main" id="{054CC707-5F69-BF4C-B4EC-CA3AC51F2832}"/>
                </a:ext>
              </a:extLst>
            </p:cNvPr>
            <p:cNvSpPr/>
            <p:nvPr/>
          </p:nvSpPr>
          <p:spPr>
            <a:xfrm>
              <a:off x="6012104" y="4486161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Овал 94">
              <a:extLst>
                <a:ext uri="{FF2B5EF4-FFF2-40B4-BE49-F238E27FC236}">
                  <a16:creationId xmlns:a16="http://schemas.microsoft.com/office/drawing/2014/main" id="{7613DC62-F658-3740-9693-99994B58256E}"/>
                </a:ext>
              </a:extLst>
            </p:cNvPr>
            <p:cNvSpPr/>
            <p:nvPr/>
          </p:nvSpPr>
          <p:spPr>
            <a:xfrm>
              <a:off x="5278852" y="4486161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09" name="Прямая соединительная линия 95">
              <a:extLst>
                <a:ext uri="{FF2B5EF4-FFF2-40B4-BE49-F238E27FC236}">
                  <a16:creationId xmlns:a16="http://schemas.microsoft.com/office/drawing/2014/main" id="{5A09ED24-6043-414A-85AF-32446938B9F1}"/>
                </a:ext>
              </a:extLst>
            </p:cNvPr>
            <p:cNvCxnSpPr>
              <a:stCxn id="205" idx="2"/>
              <a:endCxn id="206" idx="6"/>
            </p:cNvCxnSpPr>
            <p:nvPr/>
          </p:nvCxnSpPr>
          <p:spPr>
            <a:xfrm flipH="1" flipV="1">
              <a:off x="4697267" y="4565488"/>
              <a:ext cx="212630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Прямая соединительная линия 96">
              <a:extLst>
                <a:ext uri="{FF2B5EF4-FFF2-40B4-BE49-F238E27FC236}">
                  <a16:creationId xmlns:a16="http://schemas.microsoft.com/office/drawing/2014/main" id="{9620AD35-8FAF-D14D-8F4C-E540A4FF05E7}"/>
                </a:ext>
              </a:extLst>
            </p:cNvPr>
            <p:cNvCxnSpPr>
              <a:stCxn id="208" idx="2"/>
              <a:endCxn id="205" idx="6"/>
            </p:cNvCxnSpPr>
            <p:nvPr/>
          </p:nvCxnSpPr>
          <p:spPr>
            <a:xfrm flipH="1">
              <a:off x="5068551" y="4565488"/>
              <a:ext cx="210301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Прямая соединительная линия 97">
              <a:extLst>
                <a:ext uri="{FF2B5EF4-FFF2-40B4-BE49-F238E27FC236}">
                  <a16:creationId xmlns:a16="http://schemas.microsoft.com/office/drawing/2014/main" id="{4DAA5C32-C1E0-8F42-800C-A9E858B948B8}"/>
                </a:ext>
              </a:extLst>
            </p:cNvPr>
            <p:cNvCxnSpPr>
              <a:stCxn id="204" idx="2"/>
              <a:endCxn id="208" idx="6"/>
            </p:cNvCxnSpPr>
            <p:nvPr/>
          </p:nvCxnSpPr>
          <p:spPr>
            <a:xfrm flipH="1">
              <a:off x="5437506" y="4565488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Прямая соединительная линия 98">
              <a:extLst>
                <a:ext uri="{FF2B5EF4-FFF2-40B4-BE49-F238E27FC236}">
                  <a16:creationId xmlns:a16="http://schemas.microsoft.com/office/drawing/2014/main" id="{14810E03-7841-0D46-B92D-18871E2C8E31}"/>
                </a:ext>
              </a:extLst>
            </p:cNvPr>
            <p:cNvCxnSpPr>
              <a:stCxn id="207" idx="2"/>
              <a:endCxn id="204" idx="6"/>
            </p:cNvCxnSpPr>
            <p:nvPr/>
          </p:nvCxnSpPr>
          <p:spPr>
            <a:xfrm flipH="1">
              <a:off x="5804132" y="4565488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Овал 99">
              <a:extLst>
                <a:ext uri="{FF2B5EF4-FFF2-40B4-BE49-F238E27FC236}">
                  <a16:creationId xmlns:a16="http://schemas.microsoft.com/office/drawing/2014/main" id="{FE129A35-DD7D-1042-88CB-F4151F9CACDA}"/>
                </a:ext>
              </a:extLst>
            </p:cNvPr>
            <p:cNvSpPr/>
            <p:nvPr/>
          </p:nvSpPr>
          <p:spPr>
            <a:xfrm>
              <a:off x="5641985" y="4836468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4" name="Овал 100">
              <a:extLst>
                <a:ext uri="{FF2B5EF4-FFF2-40B4-BE49-F238E27FC236}">
                  <a16:creationId xmlns:a16="http://schemas.microsoft.com/office/drawing/2014/main" id="{42BD112A-8A22-434F-8C11-232FA19876A6}"/>
                </a:ext>
              </a:extLst>
            </p:cNvPr>
            <p:cNvSpPr/>
            <p:nvPr/>
          </p:nvSpPr>
          <p:spPr>
            <a:xfrm>
              <a:off x="4906404" y="4838742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Овал 101">
              <a:extLst>
                <a:ext uri="{FF2B5EF4-FFF2-40B4-BE49-F238E27FC236}">
                  <a16:creationId xmlns:a16="http://schemas.microsoft.com/office/drawing/2014/main" id="{61662F7E-D03B-BC4E-9251-42B26764291F}"/>
                </a:ext>
              </a:extLst>
            </p:cNvPr>
            <p:cNvSpPr/>
            <p:nvPr/>
          </p:nvSpPr>
          <p:spPr>
            <a:xfrm>
              <a:off x="4535120" y="4836468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6" name="Овал 102">
              <a:extLst>
                <a:ext uri="{FF2B5EF4-FFF2-40B4-BE49-F238E27FC236}">
                  <a16:creationId xmlns:a16="http://schemas.microsoft.com/office/drawing/2014/main" id="{89994F6D-E948-8E43-A5A1-4A4FB10EE572}"/>
                </a:ext>
              </a:extLst>
            </p:cNvPr>
            <p:cNvSpPr/>
            <p:nvPr/>
          </p:nvSpPr>
          <p:spPr>
            <a:xfrm>
              <a:off x="6008611" y="4836468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7" name="Овал 103">
              <a:extLst>
                <a:ext uri="{FF2B5EF4-FFF2-40B4-BE49-F238E27FC236}">
                  <a16:creationId xmlns:a16="http://schemas.microsoft.com/office/drawing/2014/main" id="{E2CB9587-EE00-1741-9DF3-B92C857BC7C8}"/>
                </a:ext>
              </a:extLst>
            </p:cNvPr>
            <p:cNvSpPr/>
            <p:nvPr/>
          </p:nvSpPr>
          <p:spPr>
            <a:xfrm>
              <a:off x="5275359" y="4836468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8" name="Прямая соединительная линия 104">
              <a:extLst>
                <a:ext uri="{FF2B5EF4-FFF2-40B4-BE49-F238E27FC236}">
                  <a16:creationId xmlns:a16="http://schemas.microsoft.com/office/drawing/2014/main" id="{8BA51D71-E234-3B46-B2DE-AC63BFBFDCA2}"/>
                </a:ext>
              </a:extLst>
            </p:cNvPr>
            <p:cNvCxnSpPr>
              <a:stCxn id="214" idx="2"/>
              <a:endCxn id="215" idx="6"/>
            </p:cNvCxnSpPr>
            <p:nvPr/>
          </p:nvCxnSpPr>
          <p:spPr>
            <a:xfrm flipH="1" flipV="1">
              <a:off x="4693774" y="4915795"/>
              <a:ext cx="212630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Прямая соединительная линия 105">
              <a:extLst>
                <a:ext uri="{FF2B5EF4-FFF2-40B4-BE49-F238E27FC236}">
                  <a16:creationId xmlns:a16="http://schemas.microsoft.com/office/drawing/2014/main" id="{94FED751-506E-A347-9A54-8C68EEB7BEBA}"/>
                </a:ext>
              </a:extLst>
            </p:cNvPr>
            <p:cNvCxnSpPr>
              <a:stCxn id="217" idx="2"/>
              <a:endCxn id="214" idx="6"/>
            </p:cNvCxnSpPr>
            <p:nvPr/>
          </p:nvCxnSpPr>
          <p:spPr>
            <a:xfrm flipH="1">
              <a:off x="5065058" y="4915795"/>
              <a:ext cx="210301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Прямая соединительная линия 106">
              <a:extLst>
                <a:ext uri="{FF2B5EF4-FFF2-40B4-BE49-F238E27FC236}">
                  <a16:creationId xmlns:a16="http://schemas.microsoft.com/office/drawing/2014/main" id="{5EBF9401-33AE-354B-AF7C-675B4E0EFCAF}"/>
                </a:ext>
              </a:extLst>
            </p:cNvPr>
            <p:cNvCxnSpPr>
              <a:stCxn id="213" idx="2"/>
              <a:endCxn id="217" idx="6"/>
            </p:cNvCxnSpPr>
            <p:nvPr/>
          </p:nvCxnSpPr>
          <p:spPr>
            <a:xfrm flipH="1">
              <a:off x="5434013" y="4915795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Прямая соединительная линия 107">
              <a:extLst>
                <a:ext uri="{FF2B5EF4-FFF2-40B4-BE49-F238E27FC236}">
                  <a16:creationId xmlns:a16="http://schemas.microsoft.com/office/drawing/2014/main" id="{5D6FE549-DFBD-3543-B278-3593209CDDC6}"/>
                </a:ext>
              </a:extLst>
            </p:cNvPr>
            <p:cNvCxnSpPr>
              <a:stCxn id="216" idx="2"/>
              <a:endCxn id="213" idx="6"/>
            </p:cNvCxnSpPr>
            <p:nvPr/>
          </p:nvCxnSpPr>
          <p:spPr>
            <a:xfrm flipH="1">
              <a:off x="5800639" y="4915795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2" name="Прямая со стрелкой 108">
            <a:extLst>
              <a:ext uri="{FF2B5EF4-FFF2-40B4-BE49-F238E27FC236}">
                <a16:creationId xmlns:a16="http://schemas.microsoft.com/office/drawing/2014/main" id="{FBAE9E19-2341-A64B-90F0-E53ED016639C}"/>
              </a:ext>
            </a:extLst>
          </p:cNvPr>
          <p:cNvCxnSpPr/>
          <p:nvPr/>
        </p:nvCxnSpPr>
        <p:spPr>
          <a:xfrm>
            <a:off x="6599893" y="4042723"/>
            <a:ext cx="1217284" cy="13701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TextBox 222">
            <a:extLst>
              <a:ext uri="{FF2B5EF4-FFF2-40B4-BE49-F238E27FC236}">
                <a16:creationId xmlns:a16="http://schemas.microsoft.com/office/drawing/2014/main" id="{E58BEFA0-7C77-C941-A68E-17FA94A937FB}"/>
              </a:ext>
            </a:extLst>
          </p:cNvPr>
          <p:cNvSpPr txBox="1"/>
          <p:nvPr/>
        </p:nvSpPr>
        <p:spPr>
          <a:xfrm>
            <a:off x="7842062" y="3026237"/>
            <a:ext cx="3650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word2vec</a:t>
            </a:r>
            <a:endParaRPr lang="ru-RU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24" name="Рисунок 110">
            <a:extLst>
              <a:ext uri="{FF2B5EF4-FFF2-40B4-BE49-F238E27FC236}">
                <a16:creationId xmlns:a16="http://schemas.microsoft.com/office/drawing/2014/main" id="{39BC1175-9A31-A84B-B199-B52A12C715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50" y="3421859"/>
            <a:ext cx="3359751" cy="1255427"/>
          </a:xfrm>
          <a:prstGeom prst="rect">
            <a:avLst/>
          </a:prstGeom>
        </p:spPr>
      </p:pic>
      <p:sp>
        <p:nvSpPr>
          <p:cNvPr id="225" name="Овал 111">
            <a:extLst>
              <a:ext uri="{FF2B5EF4-FFF2-40B4-BE49-F238E27FC236}">
                <a16:creationId xmlns:a16="http://schemas.microsoft.com/office/drawing/2014/main" id="{6993787D-1D4E-474C-A2E3-6C41C2116299}"/>
              </a:ext>
            </a:extLst>
          </p:cNvPr>
          <p:cNvSpPr/>
          <p:nvPr/>
        </p:nvSpPr>
        <p:spPr>
          <a:xfrm>
            <a:off x="11232030" y="4338050"/>
            <a:ext cx="78771" cy="78771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6" name="Group 1">
            <a:extLst>
              <a:ext uri="{FF2B5EF4-FFF2-40B4-BE49-F238E27FC236}">
                <a16:creationId xmlns:a16="http://schemas.microsoft.com/office/drawing/2014/main" id="{2680EB4D-4952-FF43-8FD0-8B10369DC4DA}"/>
              </a:ext>
            </a:extLst>
          </p:cNvPr>
          <p:cNvGrpSpPr/>
          <p:nvPr/>
        </p:nvGrpSpPr>
        <p:grpSpPr>
          <a:xfrm>
            <a:off x="8695940" y="3903566"/>
            <a:ext cx="2087285" cy="1231005"/>
            <a:chOff x="8369053" y="3893076"/>
            <a:chExt cx="2087285" cy="12310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7" name="TextBox 226">
                  <a:extLst>
                    <a:ext uri="{FF2B5EF4-FFF2-40B4-BE49-F238E27FC236}">
                      <a16:creationId xmlns:a16="http://schemas.microsoft.com/office/drawing/2014/main" id="{B3EA6DC7-F765-4343-97EE-E496A6E3CD9A}"/>
                    </a:ext>
                  </a:extLst>
                </p:cNvPr>
                <p:cNvSpPr txBox="1"/>
                <p:nvPr/>
              </p:nvSpPr>
              <p:spPr>
                <a:xfrm>
                  <a:off x="8369053" y="3924137"/>
                  <a:ext cx="2773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𝐖</m:t>
                        </m:r>
                      </m:oMath>
                    </m:oMathPara>
                  </a14:m>
                  <a:endParaRPr lang="ru-RU" b="1" dirty="0"/>
                </a:p>
              </p:txBody>
            </p:sp>
          </mc:Choice>
          <mc:Fallback xmlns="">
            <p:sp>
              <p:nvSpPr>
                <p:cNvPr id="114" name="TextBox 1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9053" y="3924137"/>
                  <a:ext cx="277319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8182" r="-18182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8" name="TextBox 227">
                  <a:extLst>
                    <a:ext uri="{FF2B5EF4-FFF2-40B4-BE49-F238E27FC236}">
                      <a16:creationId xmlns:a16="http://schemas.microsoft.com/office/drawing/2014/main" id="{B06252E2-E793-B646-AB6D-44F1E4E04756}"/>
                    </a:ext>
                  </a:extLst>
                </p:cNvPr>
                <p:cNvSpPr txBox="1"/>
                <p:nvPr/>
              </p:nvSpPr>
              <p:spPr>
                <a:xfrm>
                  <a:off x="10051419" y="3893076"/>
                  <a:ext cx="404919" cy="2819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smtClean="0"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5" name="TextBox 1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1419" y="3893076"/>
                  <a:ext cx="404919" cy="281937"/>
                </a:xfrm>
                <a:prstGeom prst="rect">
                  <a:avLst/>
                </a:prstGeom>
                <a:blipFill>
                  <a:blip r:embed="rId7"/>
                  <a:stretch>
                    <a:fillRect l="-9091" t="-4545" r="-6061"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9" name="Прямая со стрелкой 115">
              <a:extLst>
                <a:ext uri="{FF2B5EF4-FFF2-40B4-BE49-F238E27FC236}">
                  <a16:creationId xmlns:a16="http://schemas.microsoft.com/office/drawing/2014/main" id="{42B5BD90-8BED-5D4E-968E-E49739290D5E}"/>
                </a:ext>
              </a:extLst>
            </p:cNvPr>
            <p:cNvCxnSpPr/>
            <p:nvPr/>
          </p:nvCxnSpPr>
          <p:spPr>
            <a:xfrm flipH="1" flipV="1">
              <a:off x="8509829" y="4201136"/>
              <a:ext cx="259976" cy="59565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Прямая со стрелкой 116">
              <a:extLst>
                <a:ext uri="{FF2B5EF4-FFF2-40B4-BE49-F238E27FC236}">
                  <a16:creationId xmlns:a16="http://schemas.microsoft.com/office/drawing/2014/main" id="{D8FAAB78-EDB2-9849-9C8F-8F2766D9581D}"/>
                </a:ext>
              </a:extLst>
            </p:cNvPr>
            <p:cNvCxnSpPr/>
            <p:nvPr/>
          </p:nvCxnSpPr>
          <p:spPr>
            <a:xfrm flipV="1">
              <a:off x="10018419" y="4165047"/>
              <a:ext cx="163146" cy="67142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Прямоугольник 117">
              <a:extLst>
                <a:ext uri="{FF2B5EF4-FFF2-40B4-BE49-F238E27FC236}">
                  <a16:creationId xmlns:a16="http://schemas.microsoft.com/office/drawing/2014/main" id="{2E0282C9-4718-7843-98CB-0FAEB8CFFE83}"/>
                </a:ext>
              </a:extLst>
            </p:cNvPr>
            <p:cNvSpPr/>
            <p:nvPr/>
          </p:nvSpPr>
          <p:spPr>
            <a:xfrm>
              <a:off x="8639817" y="4754749"/>
              <a:ext cx="16722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representation</a:t>
              </a:r>
              <a:endParaRPr lang="ru-RU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232" name="Овал 173">
            <a:extLst>
              <a:ext uri="{FF2B5EF4-FFF2-40B4-BE49-F238E27FC236}">
                <a16:creationId xmlns:a16="http://schemas.microsoft.com/office/drawing/2014/main" id="{E402BA6B-6564-F142-816B-156B29FE46E1}"/>
              </a:ext>
            </a:extLst>
          </p:cNvPr>
          <p:cNvSpPr/>
          <p:nvPr/>
        </p:nvSpPr>
        <p:spPr>
          <a:xfrm>
            <a:off x="8013077" y="3575868"/>
            <a:ext cx="78771" cy="78771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1063A"/>
              </a:solidFill>
            </a:endParaRPr>
          </a:p>
        </p:txBody>
      </p:sp>
      <p:cxnSp>
        <p:nvCxnSpPr>
          <p:cNvPr id="233" name="Прямая соединительная линия 96">
            <a:extLst>
              <a:ext uri="{FF2B5EF4-FFF2-40B4-BE49-F238E27FC236}">
                <a16:creationId xmlns:a16="http://schemas.microsoft.com/office/drawing/2014/main" id="{1BD74AC4-076D-2F45-A127-FC4A5AC8B9ED}"/>
              </a:ext>
            </a:extLst>
          </p:cNvPr>
          <p:cNvCxnSpPr>
            <a:stCxn id="136" idx="4"/>
            <a:endCxn id="137" idx="0"/>
          </p:cNvCxnSpPr>
          <p:nvPr/>
        </p:nvCxnSpPr>
        <p:spPr>
          <a:xfrm>
            <a:off x="1696715" y="3274114"/>
            <a:ext cx="268266" cy="47623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8">
            <a:extLst>
              <a:ext uri="{FF2B5EF4-FFF2-40B4-BE49-F238E27FC236}">
                <a16:creationId xmlns:a16="http://schemas.microsoft.com/office/drawing/2014/main" id="{AE2938D3-312E-2847-9BC8-9D28762C7940}"/>
              </a:ext>
            </a:extLst>
          </p:cNvPr>
          <p:cNvCxnSpPr/>
          <p:nvPr/>
        </p:nvCxnSpPr>
        <p:spPr>
          <a:xfrm flipH="1">
            <a:off x="2016144" y="3566862"/>
            <a:ext cx="188939" cy="186601"/>
          </a:xfrm>
          <a:prstGeom prst="straightConnector1">
            <a:avLst/>
          </a:prstGeom>
          <a:ln w="38100">
            <a:solidFill>
              <a:srgbClr val="B106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194">
            <a:extLst>
              <a:ext uri="{FF2B5EF4-FFF2-40B4-BE49-F238E27FC236}">
                <a16:creationId xmlns:a16="http://schemas.microsoft.com/office/drawing/2014/main" id="{D7E410A0-D6F8-8B45-9B6F-B2E397C93237}"/>
              </a:ext>
            </a:extLst>
          </p:cNvPr>
          <p:cNvCxnSpPr/>
          <p:nvPr/>
        </p:nvCxnSpPr>
        <p:spPr>
          <a:xfrm>
            <a:off x="7773587" y="3444734"/>
            <a:ext cx="184087" cy="134992"/>
          </a:xfrm>
          <a:prstGeom prst="straightConnector1">
            <a:avLst/>
          </a:prstGeom>
          <a:ln w="38100">
            <a:solidFill>
              <a:srgbClr val="B106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195">
            <a:extLst>
              <a:ext uri="{FF2B5EF4-FFF2-40B4-BE49-F238E27FC236}">
                <a16:creationId xmlns:a16="http://schemas.microsoft.com/office/drawing/2014/main" id="{282F3825-2794-E544-855F-0D628FB6EB54}"/>
              </a:ext>
            </a:extLst>
          </p:cNvPr>
          <p:cNvCxnSpPr/>
          <p:nvPr/>
        </p:nvCxnSpPr>
        <p:spPr>
          <a:xfrm flipH="1">
            <a:off x="5727866" y="2892828"/>
            <a:ext cx="188939" cy="186601"/>
          </a:xfrm>
          <a:prstGeom prst="straightConnector1">
            <a:avLst/>
          </a:prstGeom>
          <a:ln w="38100">
            <a:solidFill>
              <a:srgbClr val="B106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196">
            <a:extLst>
              <a:ext uri="{FF2B5EF4-FFF2-40B4-BE49-F238E27FC236}">
                <a16:creationId xmlns:a16="http://schemas.microsoft.com/office/drawing/2014/main" id="{7B35E900-454D-E04A-82EA-5E0A7042C6FA}"/>
              </a:ext>
            </a:extLst>
          </p:cNvPr>
          <p:cNvCxnSpPr>
            <a:endCxn id="141" idx="1"/>
          </p:cNvCxnSpPr>
          <p:nvPr/>
        </p:nvCxnSpPr>
        <p:spPr>
          <a:xfrm>
            <a:off x="2461268" y="3861789"/>
            <a:ext cx="119338" cy="178328"/>
          </a:xfrm>
          <a:prstGeom prst="straightConnector1">
            <a:avLst/>
          </a:prstGeom>
          <a:ln w="38100">
            <a:solidFill>
              <a:srgbClr val="B106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197">
            <a:extLst>
              <a:ext uri="{FF2B5EF4-FFF2-40B4-BE49-F238E27FC236}">
                <a16:creationId xmlns:a16="http://schemas.microsoft.com/office/drawing/2014/main" id="{7DDB4031-6FAE-8648-A75A-FB9677F1B5CF}"/>
              </a:ext>
            </a:extLst>
          </p:cNvPr>
          <p:cNvCxnSpPr/>
          <p:nvPr/>
        </p:nvCxnSpPr>
        <p:spPr>
          <a:xfrm>
            <a:off x="5896069" y="2901890"/>
            <a:ext cx="119338" cy="178328"/>
          </a:xfrm>
          <a:prstGeom prst="straightConnector1">
            <a:avLst/>
          </a:prstGeom>
          <a:ln w="38100">
            <a:solidFill>
              <a:srgbClr val="B106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198">
            <a:extLst>
              <a:ext uri="{FF2B5EF4-FFF2-40B4-BE49-F238E27FC236}">
                <a16:creationId xmlns:a16="http://schemas.microsoft.com/office/drawing/2014/main" id="{40DA2291-48B9-9B47-B154-71FD575AA63D}"/>
              </a:ext>
            </a:extLst>
          </p:cNvPr>
          <p:cNvCxnSpPr/>
          <p:nvPr/>
        </p:nvCxnSpPr>
        <p:spPr>
          <a:xfrm flipH="1">
            <a:off x="11356900" y="4310711"/>
            <a:ext cx="195168" cy="72437"/>
          </a:xfrm>
          <a:prstGeom prst="straightConnector1">
            <a:avLst/>
          </a:prstGeom>
          <a:ln w="38100">
            <a:solidFill>
              <a:srgbClr val="B106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4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0" y="365125"/>
            <a:ext cx="10598150" cy="1325563"/>
          </a:xfrm>
        </p:spPr>
        <p:txBody>
          <a:bodyPr/>
          <a:lstStyle/>
          <a:p>
            <a:r>
              <a:rPr lang="en-US" dirty="0"/>
              <a:t>DeepWalk: </a:t>
            </a:r>
            <a:r>
              <a:rPr lang="ru-RU" dirty="0"/>
              <a:t>асимптотика</a:t>
            </a:r>
            <a:r>
              <a:rPr lang="en-US" dirty="0"/>
              <a:t> </a:t>
            </a:r>
            <a:r>
              <a:rPr lang="ru-RU" dirty="0"/>
              <a:t>и практика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15</a:t>
            </a:fld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Объект 11"/>
              <p:cNvSpPr>
                <a:spLocks noGrp="1"/>
              </p:cNvSpPr>
              <p:nvPr>
                <p:ph idx="1"/>
              </p:nvPr>
            </p:nvSpPr>
            <p:spPr>
              <a:xfrm>
                <a:off x="685546" y="1678184"/>
                <a:ext cx="11058779" cy="4468616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dirty="0"/>
                  <a:t>На практике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=80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, </a:t>
                </a:r>
                <a:r>
                  <a:rPr lang="ru-RU" dirty="0"/>
                  <a:t>получаем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80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∗80∗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“</a:t>
                </a:r>
                <a:r>
                  <a:rPr lang="ru-RU" dirty="0"/>
                  <a:t>текста</a:t>
                </a:r>
                <a:r>
                  <a:rPr lang="en-US" dirty="0"/>
                  <a:t>”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/>
                  <a:t>NB</a:t>
                </a:r>
                <a:r>
                  <a:rPr lang="en-US" dirty="0"/>
                  <a:t>: </a:t>
                </a:r>
                <a:r>
                  <a:rPr lang="ru-RU" u="sng" dirty="0"/>
                  <a:t>никогда</a:t>
                </a:r>
                <a:r>
                  <a:rPr lang="en-US" dirty="0"/>
                  <a:t> </a:t>
                </a:r>
                <a:r>
                  <a:rPr lang="ru-RU" dirty="0"/>
                  <a:t>не меняем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dirty="0"/>
                  <a:t>Если снижаете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 </a:t>
                </a:r>
                <a:r>
                  <a:rPr lang="ru-RU" dirty="0"/>
                  <a:t>увеличивайте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и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dirty="0">
                    <a:sym typeface="Wingdings" pitchFamily="2" charset="2"/>
                  </a:rPr>
                  <a:t>Как правильно </a:t>
                </a:r>
                <a:r>
                  <a:rPr lang="ru-RU" dirty="0" err="1">
                    <a:sym typeface="Wingdings" pitchFamily="2" charset="2"/>
                  </a:rPr>
                  <a:t>тюнить</a:t>
                </a:r>
                <a:r>
                  <a:rPr lang="ru-RU" dirty="0">
                    <a:sym typeface="Wingdings" pitchFamily="2" charset="2"/>
                  </a:rPr>
                  <a:t> параметры мы не знаем </a:t>
                </a:r>
                <a:r>
                  <a:rPr lang="en-US" dirty="0">
                    <a:sym typeface="Wingdings" pitchFamily="2" charset="2"/>
                  </a:rPr>
                  <a:t>:(</a:t>
                </a:r>
              </a:p>
            </p:txBody>
          </p:sp>
        </mc:Choice>
        <mc:Fallback>
          <p:sp>
            <p:nvSpPr>
              <p:cNvPr id="16" name="Объект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546" y="1678184"/>
                <a:ext cx="11058779" cy="4468616"/>
              </a:xfrm>
              <a:blipFill>
                <a:blip r:embed="rId2"/>
                <a:stretch>
                  <a:fillRect l="-1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TextBox 118"/>
          <p:cNvSpPr txBox="1"/>
          <p:nvPr/>
        </p:nvSpPr>
        <p:spPr>
          <a:xfrm>
            <a:off x="677414" y="6369634"/>
            <a:ext cx="7335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DeepWalk: Online Learning of Social Representations.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Perozzi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al., KDD 2014</a:t>
            </a:r>
          </a:p>
        </p:txBody>
      </p:sp>
    </p:spTree>
    <p:extLst>
      <p:ext uri="{BB962C8B-B14F-4D97-AF65-F5344CB8AC3E}">
        <p14:creationId xmlns:p14="http://schemas.microsoft.com/office/powerpoint/2010/main" val="479298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0" y="365125"/>
            <a:ext cx="10598150" cy="1325563"/>
          </a:xfrm>
        </p:spPr>
        <p:txBody>
          <a:bodyPr/>
          <a:lstStyle/>
          <a:p>
            <a:r>
              <a:rPr lang="en-US" dirty="0"/>
              <a:t>DeepWalk: </a:t>
            </a:r>
            <a:r>
              <a:rPr lang="ru-RU" dirty="0"/>
              <a:t>асимптотика</a:t>
            </a:r>
            <a:r>
              <a:rPr lang="en-US" dirty="0"/>
              <a:t> </a:t>
            </a:r>
            <a:r>
              <a:rPr lang="ru-RU" dirty="0"/>
              <a:t>и практика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16</a:t>
            </a:fld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Объект 11"/>
              <p:cNvSpPr>
                <a:spLocks noGrp="1"/>
              </p:cNvSpPr>
              <p:nvPr>
                <p:ph idx="1"/>
              </p:nvPr>
            </p:nvSpPr>
            <p:spPr>
              <a:xfrm>
                <a:off x="685546" y="1678184"/>
                <a:ext cx="10804481" cy="4468616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dirty="0">
                    <a:hlinkClick r:id="rId2"/>
                  </a:rPr>
                  <a:t>Код на питоне</a:t>
                </a:r>
                <a:r>
                  <a:rPr lang="ru-RU" dirty="0"/>
                  <a:t> делает все блуждания и вызывает </a:t>
                </a:r>
                <a:r>
                  <a:rPr lang="en-US" dirty="0"/>
                  <a:t>word2vec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dirty="0"/>
                  <a:t>Я написал версию на </a:t>
                </a:r>
                <a:r>
                  <a:rPr lang="en-US" dirty="0">
                    <a:hlinkClick r:id="rId3"/>
                  </a:rPr>
                  <a:t>C++</a:t>
                </a:r>
                <a:r>
                  <a:rPr lang="ru-RU" dirty="0"/>
                  <a:t> которая так не делает</a:t>
                </a:r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dirty="0"/>
                  <a:t>Эпоха делается за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itchFamily="2" charset="2"/>
                  </a:rPr>
                  <a:t>:(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dirty="0">
                    <a:sym typeface="Wingdings" pitchFamily="2" charset="2"/>
                  </a:rPr>
                  <a:t>На практике</a:t>
                </a:r>
                <a:r>
                  <a:rPr lang="en-US" dirty="0">
                    <a:sym typeface="Wingdings" pitchFamily="2" charset="2"/>
                  </a:rPr>
                  <a:t>: ~3</a:t>
                </a:r>
                <a:r>
                  <a:rPr lang="ru-RU" dirty="0">
                    <a:sym typeface="Wingdings" pitchFamily="2" charset="2"/>
                  </a:rPr>
                  <a:t>М</a:t>
                </a:r>
                <a:r>
                  <a:rPr lang="en-US" dirty="0">
                    <a:sym typeface="Wingdings" pitchFamily="2" charset="2"/>
                  </a:rPr>
                  <a:t> </a:t>
                </a:r>
                <a:r>
                  <a:rPr lang="ru-RU" dirty="0">
                    <a:sym typeface="Wingdings" pitchFamily="2" charset="2"/>
                  </a:rPr>
                  <a:t>вершин</a:t>
                </a:r>
                <a:endParaRPr lang="en-US" dirty="0">
                  <a:sym typeface="Wingdings" pitchFamily="2" charset="2"/>
                </a:endParaRPr>
              </a:p>
            </p:txBody>
          </p:sp>
        </mc:Choice>
        <mc:Fallback>
          <p:sp>
            <p:nvSpPr>
              <p:cNvPr id="16" name="Объект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546" y="1678184"/>
                <a:ext cx="10804481" cy="4468616"/>
              </a:xfrm>
              <a:blipFill>
                <a:blip r:embed="rId4"/>
                <a:stretch>
                  <a:fillRect l="-1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TextBox 118"/>
          <p:cNvSpPr txBox="1"/>
          <p:nvPr/>
        </p:nvSpPr>
        <p:spPr>
          <a:xfrm>
            <a:off x="677414" y="6369634"/>
            <a:ext cx="7335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DeepWalk: Online Learning of Social Representations.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Perozzi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al., KDD 2014</a:t>
            </a:r>
          </a:p>
        </p:txBody>
      </p:sp>
    </p:spTree>
    <p:extLst>
      <p:ext uri="{BB962C8B-B14F-4D97-AF65-F5344CB8AC3E}">
        <p14:creationId xmlns:p14="http://schemas.microsoft.com/office/powerpoint/2010/main" val="1778688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0" y="365125"/>
            <a:ext cx="10598150" cy="1325563"/>
          </a:xfrm>
        </p:spPr>
        <p:txBody>
          <a:bodyPr/>
          <a:lstStyle/>
          <a:p>
            <a:r>
              <a:rPr lang="en-US" dirty="0"/>
              <a:t>Node2vec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17</a:t>
            </a:fld>
            <a:endParaRPr lang="ru-RU" dirty="0"/>
          </a:p>
        </p:txBody>
      </p:sp>
      <p:cxnSp>
        <p:nvCxnSpPr>
          <p:cNvPr id="12" name="Прямая соединительная линия 106"/>
          <p:cNvCxnSpPr>
            <a:stCxn id="25" idx="0"/>
            <a:endCxn id="26" idx="3"/>
          </p:cNvCxnSpPr>
          <p:nvPr/>
        </p:nvCxnSpPr>
        <p:spPr>
          <a:xfrm flipV="1">
            <a:off x="2636699" y="3468391"/>
            <a:ext cx="198095" cy="54849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91"/>
          <p:cNvCxnSpPr>
            <a:stCxn id="21" idx="5"/>
            <a:endCxn id="25" idx="2"/>
          </p:cNvCxnSpPr>
          <p:nvPr/>
        </p:nvCxnSpPr>
        <p:spPr>
          <a:xfrm>
            <a:off x="2021074" y="3885767"/>
            <a:ext cx="536298" cy="21044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92"/>
          <p:cNvCxnSpPr>
            <a:stCxn id="18" idx="6"/>
            <a:endCxn id="20" idx="2"/>
          </p:cNvCxnSpPr>
          <p:nvPr/>
        </p:nvCxnSpPr>
        <p:spPr>
          <a:xfrm>
            <a:off x="1022867" y="2911727"/>
            <a:ext cx="594521" cy="283060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Объект 11"/>
              <p:cNvSpPr>
                <a:spLocks noGrp="1"/>
              </p:cNvSpPr>
              <p:nvPr>
                <p:ph idx="1"/>
              </p:nvPr>
            </p:nvSpPr>
            <p:spPr>
              <a:xfrm>
                <a:off x="685546" y="1678185"/>
                <a:ext cx="10804481" cy="63381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“</a:t>
                </a:r>
                <a:r>
                  <a:rPr lang="ru-RU" dirty="0"/>
                  <a:t>Давайте-ка добавим еще два параметра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в</a:t>
                </a:r>
                <a:r>
                  <a:rPr lang="en-US" dirty="0"/>
                  <a:t> DeepWalk”</a:t>
                </a:r>
                <a:endParaRPr lang="ru-RU" dirty="0"/>
              </a:p>
            </p:txBody>
          </p:sp>
        </mc:Choice>
        <mc:Fallback>
          <p:sp>
            <p:nvSpPr>
              <p:cNvPr id="16" name="Объект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546" y="1678185"/>
                <a:ext cx="10804481" cy="633810"/>
              </a:xfrm>
              <a:blipFill>
                <a:blip r:embed="rId2"/>
                <a:stretch>
                  <a:fillRect l="-1056" t="-20000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 стрелкой 16"/>
          <p:cNvCxnSpPr/>
          <p:nvPr/>
        </p:nvCxnSpPr>
        <p:spPr>
          <a:xfrm>
            <a:off x="3559614" y="4029022"/>
            <a:ext cx="1217284" cy="13701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864213" y="2832400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866772" y="3606729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617388" y="3115460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885654" y="3750347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469826" y="4386723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054852" y="5117726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022982" y="4872182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557372" y="4016883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811560" y="3332971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206488" y="4459125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65143" y="3824239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>
            <a:stCxn id="21" idx="4"/>
            <a:endCxn id="22" idx="0"/>
          </p:cNvCxnSpPr>
          <p:nvPr/>
        </p:nvCxnSpPr>
        <p:spPr>
          <a:xfrm flipH="1">
            <a:off x="1549153" y="3909002"/>
            <a:ext cx="415828" cy="477721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9" idx="4"/>
            <a:endCxn id="22" idx="1"/>
          </p:cNvCxnSpPr>
          <p:nvPr/>
        </p:nvCxnSpPr>
        <p:spPr>
          <a:xfrm>
            <a:off x="946100" y="3765383"/>
            <a:ext cx="546961" cy="6445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21" idx="0"/>
            <a:endCxn id="20" idx="4"/>
          </p:cNvCxnSpPr>
          <p:nvPr/>
        </p:nvCxnSpPr>
        <p:spPr>
          <a:xfrm flipH="1" flipV="1">
            <a:off x="1696717" y="3274115"/>
            <a:ext cx="268265" cy="476233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8" idx="6"/>
            <a:endCxn id="20" idx="2"/>
          </p:cNvCxnSpPr>
          <p:nvPr/>
        </p:nvCxnSpPr>
        <p:spPr>
          <a:xfrm>
            <a:off x="1022867" y="2911727"/>
            <a:ext cx="594522" cy="283060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8" idx="4"/>
            <a:endCxn id="19" idx="0"/>
          </p:cNvCxnSpPr>
          <p:nvPr/>
        </p:nvCxnSpPr>
        <p:spPr>
          <a:xfrm>
            <a:off x="943540" y="2991054"/>
            <a:ext cx="2559" cy="6156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8" idx="5"/>
            <a:endCxn id="21" idx="1"/>
          </p:cNvCxnSpPr>
          <p:nvPr/>
        </p:nvCxnSpPr>
        <p:spPr>
          <a:xfrm>
            <a:off x="999633" y="2967820"/>
            <a:ext cx="909255" cy="80576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20" idx="3"/>
            <a:endCxn id="19" idx="7"/>
          </p:cNvCxnSpPr>
          <p:nvPr/>
        </p:nvCxnSpPr>
        <p:spPr>
          <a:xfrm flipH="1">
            <a:off x="1002192" y="3250880"/>
            <a:ext cx="638432" cy="37908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23" idx="0"/>
            <a:endCxn id="22" idx="3"/>
          </p:cNvCxnSpPr>
          <p:nvPr/>
        </p:nvCxnSpPr>
        <p:spPr>
          <a:xfrm flipV="1">
            <a:off x="1134180" y="4522142"/>
            <a:ext cx="358880" cy="59558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23" idx="6"/>
            <a:endCxn id="24" idx="2"/>
          </p:cNvCxnSpPr>
          <p:nvPr/>
        </p:nvCxnSpPr>
        <p:spPr>
          <a:xfrm flipV="1">
            <a:off x="1213507" y="4951509"/>
            <a:ext cx="809476" cy="24554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22" idx="5"/>
            <a:endCxn id="24" idx="1"/>
          </p:cNvCxnSpPr>
          <p:nvPr/>
        </p:nvCxnSpPr>
        <p:spPr>
          <a:xfrm>
            <a:off x="1605246" y="4522142"/>
            <a:ext cx="440971" cy="3732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27" idx="0"/>
            <a:endCxn id="28" idx="4"/>
          </p:cNvCxnSpPr>
          <p:nvPr/>
        </p:nvCxnSpPr>
        <p:spPr>
          <a:xfrm flipV="1">
            <a:off x="3285816" y="3982892"/>
            <a:ext cx="158654" cy="47623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27" idx="1"/>
            <a:endCxn id="25" idx="5"/>
          </p:cNvCxnSpPr>
          <p:nvPr/>
        </p:nvCxnSpPr>
        <p:spPr>
          <a:xfrm flipH="1" flipV="1">
            <a:off x="2692791" y="4152302"/>
            <a:ext cx="536931" cy="330057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26" idx="6"/>
            <a:endCxn id="28" idx="1"/>
          </p:cNvCxnSpPr>
          <p:nvPr/>
        </p:nvCxnSpPr>
        <p:spPr>
          <a:xfrm>
            <a:off x="2970214" y="3412298"/>
            <a:ext cx="418163" cy="435175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22" idx="6"/>
            <a:endCxn id="25" idx="3"/>
          </p:cNvCxnSpPr>
          <p:nvPr/>
        </p:nvCxnSpPr>
        <p:spPr>
          <a:xfrm flipV="1">
            <a:off x="1628480" y="4152302"/>
            <a:ext cx="952126" cy="313748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21" idx="5"/>
            <a:endCxn id="25" idx="2"/>
          </p:cNvCxnSpPr>
          <p:nvPr/>
        </p:nvCxnSpPr>
        <p:spPr>
          <a:xfrm>
            <a:off x="2021073" y="3885768"/>
            <a:ext cx="536299" cy="210442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26" idx="3"/>
            <a:endCxn id="25" idx="0"/>
          </p:cNvCxnSpPr>
          <p:nvPr/>
        </p:nvCxnSpPr>
        <p:spPr>
          <a:xfrm flipH="1">
            <a:off x="2636699" y="3468390"/>
            <a:ext cx="198095" cy="548492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18" idx="6"/>
            <a:endCxn id="26" idx="1"/>
          </p:cNvCxnSpPr>
          <p:nvPr/>
        </p:nvCxnSpPr>
        <p:spPr>
          <a:xfrm>
            <a:off x="1022867" y="2911727"/>
            <a:ext cx="1811927" cy="444478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4862007" y="3089952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5233291" y="3092226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единительная линия 49"/>
          <p:cNvCxnSpPr>
            <a:stCxn id="49" idx="2"/>
            <a:endCxn id="48" idx="6"/>
          </p:cNvCxnSpPr>
          <p:nvPr/>
        </p:nvCxnSpPr>
        <p:spPr>
          <a:xfrm flipH="1" flipV="1">
            <a:off x="5020661" y="3169279"/>
            <a:ext cx="212630" cy="2274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Овал 51"/>
          <p:cNvSpPr/>
          <p:nvPr/>
        </p:nvSpPr>
        <p:spPr>
          <a:xfrm>
            <a:off x="5602246" y="3089952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3" name="Прямая соединительная линия 52"/>
          <p:cNvCxnSpPr>
            <a:stCxn id="52" idx="2"/>
            <a:endCxn id="49" idx="6"/>
          </p:cNvCxnSpPr>
          <p:nvPr/>
        </p:nvCxnSpPr>
        <p:spPr>
          <a:xfrm flipH="1">
            <a:off x="5391945" y="3169279"/>
            <a:ext cx="210301" cy="2274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5968872" y="3089952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единительная линия 55"/>
          <p:cNvCxnSpPr>
            <a:stCxn id="55" idx="2"/>
            <a:endCxn id="52" idx="6"/>
          </p:cNvCxnSpPr>
          <p:nvPr/>
        </p:nvCxnSpPr>
        <p:spPr>
          <a:xfrm flipH="1">
            <a:off x="5760900" y="3169279"/>
            <a:ext cx="207972" cy="0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Овал 57"/>
          <p:cNvSpPr/>
          <p:nvPr/>
        </p:nvSpPr>
        <p:spPr>
          <a:xfrm>
            <a:off x="6335498" y="3089952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единительная линия 59"/>
          <p:cNvCxnSpPr>
            <a:stCxn id="58" idx="2"/>
            <a:endCxn id="55" idx="6"/>
          </p:cNvCxnSpPr>
          <p:nvPr/>
        </p:nvCxnSpPr>
        <p:spPr>
          <a:xfrm flipH="1">
            <a:off x="6127526" y="3169279"/>
            <a:ext cx="207972" cy="0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3"/>
          <p:cNvGrpSpPr/>
          <p:nvPr/>
        </p:nvGrpSpPr>
        <p:grpSpPr>
          <a:xfrm>
            <a:off x="4862007" y="3440259"/>
            <a:ext cx="1635638" cy="1567627"/>
            <a:chOff x="4535120" y="3429769"/>
            <a:chExt cx="1635638" cy="1567627"/>
          </a:xfrm>
        </p:grpSpPr>
        <p:sp>
          <p:nvSpPr>
            <p:cNvPr id="64" name="Овал 63"/>
            <p:cNvSpPr/>
            <p:nvPr/>
          </p:nvSpPr>
          <p:spPr>
            <a:xfrm>
              <a:off x="5645478" y="3429769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4909897" y="3432043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4538613" y="3429769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6012104" y="3429769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5278852" y="3429769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9" name="Прямая соединительная линия 68"/>
            <p:cNvCxnSpPr>
              <a:stCxn id="65" idx="2"/>
              <a:endCxn id="66" idx="6"/>
            </p:cNvCxnSpPr>
            <p:nvPr/>
          </p:nvCxnSpPr>
          <p:spPr>
            <a:xfrm flipH="1" flipV="1">
              <a:off x="4697267" y="3509096"/>
              <a:ext cx="212630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>
              <a:stCxn id="68" idx="2"/>
              <a:endCxn id="65" idx="6"/>
            </p:cNvCxnSpPr>
            <p:nvPr/>
          </p:nvCxnSpPr>
          <p:spPr>
            <a:xfrm flipH="1">
              <a:off x="5068551" y="3509096"/>
              <a:ext cx="210301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>
              <a:stCxn id="64" idx="2"/>
              <a:endCxn id="68" idx="6"/>
            </p:cNvCxnSpPr>
            <p:nvPr/>
          </p:nvCxnSpPr>
          <p:spPr>
            <a:xfrm flipH="1">
              <a:off x="5437506" y="3509096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>
              <a:stCxn id="67" idx="2"/>
              <a:endCxn id="64" idx="6"/>
            </p:cNvCxnSpPr>
            <p:nvPr/>
          </p:nvCxnSpPr>
          <p:spPr>
            <a:xfrm flipH="1">
              <a:off x="5804132" y="3509096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Овал 72"/>
            <p:cNvSpPr/>
            <p:nvPr/>
          </p:nvSpPr>
          <p:spPr>
            <a:xfrm>
              <a:off x="5641985" y="3780076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4906404" y="3782350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4535120" y="3780076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6008611" y="3780076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5275359" y="3780076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8" name="Прямая соединительная линия 77"/>
            <p:cNvCxnSpPr>
              <a:stCxn id="74" idx="2"/>
              <a:endCxn id="75" idx="6"/>
            </p:cNvCxnSpPr>
            <p:nvPr/>
          </p:nvCxnSpPr>
          <p:spPr>
            <a:xfrm flipH="1" flipV="1">
              <a:off x="4693774" y="3859403"/>
              <a:ext cx="212630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>
              <a:stCxn id="77" idx="2"/>
              <a:endCxn id="74" idx="6"/>
            </p:cNvCxnSpPr>
            <p:nvPr/>
          </p:nvCxnSpPr>
          <p:spPr>
            <a:xfrm flipH="1">
              <a:off x="5065058" y="3859403"/>
              <a:ext cx="210301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>
              <a:stCxn id="73" idx="2"/>
              <a:endCxn id="77" idx="6"/>
            </p:cNvCxnSpPr>
            <p:nvPr/>
          </p:nvCxnSpPr>
          <p:spPr>
            <a:xfrm flipH="1">
              <a:off x="5434013" y="3859403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>
              <a:stCxn id="76" idx="2"/>
              <a:endCxn id="73" idx="6"/>
            </p:cNvCxnSpPr>
            <p:nvPr/>
          </p:nvCxnSpPr>
          <p:spPr>
            <a:xfrm flipH="1">
              <a:off x="5800639" y="3859403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Овал 81"/>
            <p:cNvSpPr/>
            <p:nvPr/>
          </p:nvSpPr>
          <p:spPr>
            <a:xfrm>
              <a:off x="5641985" y="4135854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4906404" y="4138128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4535120" y="4135854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6008611" y="4135854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5275359" y="4135854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7" name="Прямая соединительная линия 86"/>
            <p:cNvCxnSpPr>
              <a:stCxn id="83" idx="2"/>
              <a:endCxn id="84" idx="6"/>
            </p:cNvCxnSpPr>
            <p:nvPr/>
          </p:nvCxnSpPr>
          <p:spPr>
            <a:xfrm flipH="1" flipV="1">
              <a:off x="4693774" y="4215181"/>
              <a:ext cx="212630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>
              <a:stCxn id="86" idx="2"/>
              <a:endCxn id="83" idx="6"/>
            </p:cNvCxnSpPr>
            <p:nvPr/>
          </p:nvCxnSpPr>
          <p:spPr>
            <a:xfrm flipH="1">
              <a:off x="5065058" y="4215181"/>
              <a:ext cx="210301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>
              <a:stCxn id="82" idx="2"/>
              <a:endCxn id="86" idx="6"/>
            </p:cNvCxnSpPr>
            <p:nvPr/>
          </p:nvCxnSpPr>
          <p:spPr>
            <a:xfrm flipH="1">
              <a:off x="5434013" y="4215181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>
              <a:stCxn id="85" idx="2"/>
              <a:endCxn id="82" idx="6"/>
            </p:cNvCxnSpPr>
            <p:nvPr/>
          </p:nvCxnSpPr>
          <p:spPr>
            <a:xfrm flipH="1">
              <a:off x="5800639" y="4215181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Овал 90"/>
            <p:cNvSpPr/>
            <p:nvPr/>
          </p:nvSpPr>
          <p:spPr>
            <a:xfrm>
              <a:off x="5645478" y="4486161"/>
              <a:ext cx="158654" cy="15865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4909897" y="4488435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4538613" y="4486161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6012104" y="4486161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5278852" y="4486161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6" name="Прямая соединительная линия 95"/>
            <p:cNvCxnSpPr>
              <a:stCxn id="92" idx="2"/>
              <a:endCxn id="93" idx="6"/>
            </p:cNvCxnSpPr>
            <p:nvPr/>
          </p:nvCxnSpPr>
          <p:spPr>
            <a:xfrm flipH="1" flipV="1">
              <a:off x="4697267" y="4565488"/>
              <a:ext cx="212630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>
              <a:stCxn id="95" idx="2"/>
              <a:endCxn id="92" idx="6"/>
            </p:cNvCxnSpPr>
            <p:nvPr/>
          </p:nvCxnSpPr>
          <p:spPr>
            <a:xfrm flipH="1">
              <a:off x="5068551" y="4565488"/>
              <a:ext cx="210301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>
              <a:stCxn id="91" idx="2"/>
              <a:endCxn id="95" idx="6"/>
            </p:cNvCxnSpPr>
            <p:nvPr/>
          </p:nvCxnSpPr>
          <p:spPr>
            <a:xfrm flipH="1">
              <a:off x="5437506" y="4565488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>
              <a:stCxn id="94" idx="2"/>
              <a:endCxn id="91" idx="6"/>
            </p:cNvCxnSpPr>
            <p:nvPr/>
          </p:nvCxnSpPr>
          <p:spPr>
            <a:xfrm flipH="1">
              <a:off x="5804132" y="4565488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Овал 99"/>
            <p:cNvSpPr/>
            <p:nvPr/>
          </p:nvSpPr>
          <p:spPr>
            <a:xfrm>
              <a:off x="5641985" y="4836468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4906404" y="4838742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535120" y="4836468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6008611" y="4836468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5275359" y="4836468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5" name="Прямая соединительная линия 104"/>
            <p:cNvCxnSpPr>
              <a:stCxn id="101" idx="2"/>
              <a:endCxn id="102" idx="6"/>
            </p:cNvCxnSpPr>
            <p:nvPr/>
          </p:nvCxnSpPr>
          <p:spPr>
            <a:xfrm flipH="1" flipV="1">
              <a:off x="4693774" y="4915795"/>
              <a:ext cx="212630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>
              <a:stCxn id="104" idx="2"/>
              <a:endCxn id="101" idx="6"/>
            </p:cNvCxnSpPr>
            <p:nvPr/>
          </p:nvCxnSpPr>
          <p:spPr>
            <a:xfrm flipH="1">
              <a:off x="5065058" y="4915795"/>
              <a:ext cx="210301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>
              <a:stCxn id="100" idx="2"/>
              <a:endCxn id="104" idx="6"/>
            </p:cNvCxnSpPr>
            <p:nvPr/>
          </p:nvCxnSpPr>
          <p:spPr>
            <a:xfrm flipH="1">
              <a:off x="5434013" y="4915795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>
              <a:stCxn id="103" idx="2"/>
              <a:endCxn id="100" idx="6"/>
            </p:cNvCxnSpPr>
            <p:nvPr/>
          </p:nvCxnSpPr>
          <p:spPr>
            <a:xfrm flipH="1">
              <a:off x="5800639" y="4915795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9" name="Прямая со стрелкой 108"/>
          <p:cNvCxnSpPr/>
          <p:nvPr/>
        </p:nvCxnSpPr>
        <p:spPr>
          <a:xfrm>
            <a:off x="6599893" y="4042723"/>
            <a:ext cx="1217284" cy="13701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Рисунок 1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50" y="3421859"/>
            <a:ext cx="3359751" cy="1255427"/>
          </a:xfrm>
          <a:prstGeom prst="rect">
            <a:avLst/>
          </a:prstGeom>
        </p:spPr>
      </p:pic>
      <p:grpSp>
        <p:nvGrpSpPr>
          <p:cNvPr id="113" name="Group 1"/>
          <p:cNvGrpSpPr/>
          <p:nvPr/>
        </p:nvGrpSpPr>
        <p:grpSpPr>
          <a:xfrm>
            <a:off x="8694035" y="3903566"/>
            <a:ext cx="2226892" cy="1216450"/>
            <a:chOff x="8367148" y="3893076"/>
            <a:chExt cx="2226892" cy="12164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/>
                <p:cNvSpPr txBox="1"/>
                <p:nvPr/>
              </p:nvSpPr>
              <p:spPr>
                <a:xfrm>
                  <a:off x="8369053" y="3924137"/>
                  <a:ext cx="2773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oMath>
                    </m:oMathPara>
                  </a14:m>
                  <a:endParaRPr lang="ru-RU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TextBox 1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9053" y="3924137"/>
                  <a:ext cx="277319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8182" r="-18182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/>
                <p:cNvSpPr txBox="1"/>
                <p:nvPr/>
              </p:nvSpPr>
              <p:spPr>
                <a:xfrm>
                  <a:off x="10051419" y="3893076"/>
                  <a:ext cx="455189" cy="2819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  <m:r>
                              <a:rPr lang="en-US" b="1" i="0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TextBox 1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1419" y="3893076"/>
                  <a:ext cx="455189" cy="281937"/>
                </a:xfrm>
                <a:prstGeom prst="rect">
                  <a:avLst/>
                </a:prstGeom>
                <a:blipFill>
                  <a:blip r:embed="rId5"/>
                  <a:stretch>
                    <a:fillRect l="-8333" t="-4545" r="-5556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6" name="Прямая со стрелкой 115"/>
            <p:cNvCxnSpPr/>
            <p:nvPr/>
          </p:nvCxnSpPr>
          <p:spPr>
            <a:xfrm flipH="1" flipV="1">
              <a:off x="8509829" y="4201136"/>
              <a:ext cx="259976" cy="59565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 стрелкой 116"/>
            <p:cNvCxnSpPr/>
            <p:nvPr/>
          </p:nvCxnSpPr>
          <p:spPr>
            <a:xfrm flipV="1">
              <a:off x="10018419" y="4165047"/>
              <a:ext cx="163146" cy="67142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Прямоугольник 117"/>
            <p:cNvSpPr/>
            <p:nvPr/>
          </p:nvSpPr>
          <p:spPr>
            <a:xfrm>
              <a:off x="8367148" y="4740194"/>
              <a:ext cx="22268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two representations</a:t>
              </a:r>
              <a:endPara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677414" y="6369634"/>
            <a:ext cx="7576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Node2vec: scalable feature learning for networks. Grover &amp;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Leskovec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KDD 2016</a:t>
            </a:r>
          </a:p>
        </p:txBody>
      </p:sp>
      <p:cxnSp>
        <p:nvCxnSpPr>
          <p:cNvPr id="128" name="Straight Arrow Connector 28">
            <a:extLst>
              <a:ext uri="{FF2B5EF4-FFF2-40B4-BE49-F238E27FC236}">
                <a16:creationId xmlns:a16="http://schemas.microsoft.com/office/drawing/2014/main" id="{7D5DC5FA-7384-FE4C-9503-521C27FB855F}"/>
              </a:ext>
            </a:extLst>
          </p:cNvPr>
          <p:cNvCxnSpPr>
            <a:cxnSpLocks/>
          </p:cNvCxnSpPr>
          <p:nvPr/>
        </p:nvCxnSpPr>
        <p:spPr>
          <a:xfrm flipV="1">
            <a:off x="5681572" y="5019239"/>
            <a:ext cx="1" cy="186940"/>
          </a:xfrm>
          <a:prstGeom prst="straightConnector1">
            <a:avLst/>
          </a:prstGeom>
          <a:ln w="38100">
            <a:solidFill>
              <a:srgbClr val="B106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28">
            <a:extLst>
              <a:ext uri="{FF2B5EF4-FFF2-40B4-BE49-F238E27FC236}">
                <a16:creationId xmlns:a16="http://schemas.microsoft.com/office/drawing/2014/main" id="{408368F3-406F-0E47-AD35-496BF828C7DF}"/>
              </a:ext>
            </a:extLst>
          </p:cNvPr>
          <p:cNvCxnSpPr>
            <a:cxnSpLocks/>
          </p:cNvCxnSpPr>
          <p:nvPr/>
        </p:nvCxnSpPr>
        <p:spPr>
          <a:xfrm flipV="1">
            <a:off x="6335498" y="5012007"/>
            <a:ext cx="76813" cy="185046"/>
          </a:xfrm>
          <a:prstGeom prst="straightConnector1">
            <a:avLst/>
          </a:prstGeom>
          <a:ln w="38100">
            <a:solidFill>
              <a:srgbClr val="B106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21A929EA-747D-A349-A551-A184DDBB4FD7}"/>
              </a:ext>
            </a:extLst>
          </p:cNvPr>
          <p:cNvSpPr/>
          <p:nvPr/>
        </p:nvSpPr>
        <p:spPr>
          <a:xfrm>
            <a:off x="685546" y="2783942"/>
            <a:ext cx="5893457" cy="2492438"/>
          </a:xfrm>
          <a:prstGeom prst="rect">
            <a:avLst/>
          </a:prstGeom>
          <a:noFill/>
          <a:ln w="38100">
            <a:solidFill>
              <a:srgbClr val="E41A1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7AA79DA8-E59C-EA45-9705-1F5B100551EC}"/>
                  </a:ext>
                </a:extLst>
              </p:cNvPr>
              <p:cNvSpPr/>
              <p:nvPr/>
            </p:nvSpPr>
            <p:spPr>
              <a:xfrm>
                <a:off x="564867" y="2217979"/>
                <a:ext cx="57592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solidFill>
                      <a:schemeClr val="bg1">
                        <a:lumMod val="50000"/>
                      </a:schemeClr>
                    </a:solidFill>
                    <a:ea typeface="Cambria Math" panose="02040503050406030204" pitchFamily="18" charset="0"/>
                    <a:cs typeface="Lato" panose="020F0502020204030203" pitchFamily="34" charset="0"/>
                  </a:rPr>
                  <a:t>Начинаем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  <a:ea typeface="Cambria Math" panose="02040503050406030204" pitchFamily="18" charset="0"/>
                    <a:cs typeface="Lato" panose="020F050202020403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ru-RU" dirty="0">
                    <a:solidFill>
                      <a:schemeClr val="bg1">
                        <a:lumMod val="50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блужданий длины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𝑡</m:t>
                    </m:r>
                    <m:r>
                      <a:rPr lang="en-US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 </m:t>
                    </m:r>
                  </m:oMath>
                </a14:m>
                <a:r>
                  <a:rPr lang="ru-RU" dirty="0">
                    <a:solidFill>
                      <a:schemeClr val="bg1">
                        <a:lumMod val="50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из каждой вершины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7AA79DA8-E59C-EA45-9705-1F5B10055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67" y="2217979"/>
                <a:ext cx="5759205" cy="369332"/>
              </a:xfrm>
              <a:prstGeom prst="rect">
                <a:avLst/>
              </a:prstGeom>
              <a:blipFill>
                <a:blip r:embed="rId6"/>
                <a:stretch>
                  <a:fillRect l="-881" t="-10000" r="-44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7CDF3094-7516-414C-8276-485E64F79ED0}"/>
                  </a:ext>
                </a:extLst>
              </p:cNvPr>
              <p:cNvSpPr/>
              <p:nvPr/>
            </p:nvSpPr>
            <p:spPr>
              <a:xfrm>
                <a:off x="4471691" y="5220281"/>
                <a:ext cx="30078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solidFill>
                      <a:schemeClr val="bg1">
                        <a:lumMod val="50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используем пары в окне</a:t>
                </a:r>
                <a14:m>
                  <m:oMath xmlns:m="http://schemas.openxmlformats.org/officeDocument/2006/math">
                    <m:r>
                      <a:rPr lang="ru-RU" b="0" i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𝑤</m:t>
                    </m:r>
                  </m:oMath>
                </a14:m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7CDF3094-7516-414C-8276-485E64F79E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691" y="5220281"/>
                <a:ext cx="3007875" cy="369332"/>
              </a:xfrm>
              <a:prstGeom prst="rect">
                <a:avLst/>
              </a:prstGeom>
              <a:blipFill>
                <a:blip r:embed="rId7"/>
                <a:stretch>
                  <a:fillRect l="-1688" t="-6452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TextBox 120">
            <a:extLst>
              <a:ext uri="{FF2B5EF4-FFF2-40B4-BE49-F238E27FC236}">
                <a16:creationId xmlns:a16="http://schemas.microsoft.com/office/drawing/2014/main" id="{42CFE724-7C52-9F42-B24F-DF7E90A95D8F}"/>
              </a:ext>
            </a:extLst>
          </p:cNvPr>
          <p:cNvSpPr txBox="1"/>
          <p:nvPr/>
        </p:nvSpPr>
        <p:spPr>
          <a:xfrm>
            <a:off x="7842062" y="3026237"/>
            <a:ext cx="3650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word2vec</a:t>
            </a:r>
            <a:endParaRPr lang="ru-RU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64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0" y="365125"/>
            <a:ext cx="10598150" cy="1325563"/>
          </a:xfrm>
        </p:spPr>
        <p:txBody>
          <a:bodyPr/>
          <a:lstStyle/>
          <a:p>
            <a:r>
              <a:rPr lang="en-US" dirty="0"/>
              <a:t>Node2vec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18</a:t>
            </a:fld>
            <a:endParaRPr lang="ru-RU" dirty="0"/>
          </a:p>
        </p:txBody>
      </p:sp>
      <p:cxnSp>
        <p:nvCxnSpPr>
          <p:cNvPr id="12" name="Прямая соединительная линия 106"/>
          <p:cNvCxnSpPr>
            <a:stCxn id="25" idx="0"/>
            <a:endCxn id="26" idx="3"/>
          </p:cNvCxnSpPr>
          <p:nvPr/>
        </p:nvCxnSpPr>
        <p:spPr>
          <a:xfrm flipV="1">
            <a:off x="2636699" y="3468391"/>
            <a:ext cx="198095" cy="54849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91"/>
          <p:cNvCxnSpPr>
            <a:stCxn id="21" idx="5"/>
            <a:endCxn id="25" idx="2"/>
          </p:cNvCxnSpPr>
          <p:nvPr/>
        </p:nvCxnSpPr>
        <p:spPr>
          <a:xfrm>
            <a:off x="2021074" y="3885767"/>
            <a:ext cx="536298" cy="21044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92"/>
          <p:cNvCxnSpPr>
            <a:stCxn id="18" idx="6"/>
            <a:endCxn id="20" idx="2"/>
          </p:cNvCxnSpPr>
          <p:nvPr/>
        </p:nvCxnSpPr>
        <p:spPr>
          <a:xfrm>
            <a:off x="1022867" y="2911727"/>
            <a:ext cx="594521" cy="283060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Объект 11"/>
              <p:cNvSpPr>
                <a:spLocks noGrp="1"/>
              </p:cNvSpPr>
              <p:nvPr>
                <p:ph idx="1"/>
              </p:nvPr>
            </p:nvSpPr>
            <p:spPr>
              <a:xfrm>
                <a:off x="685546" y="1678185"/>
                <a:ext cx="10804481" cy="63381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“</a:t>
                </a:r>
                <a:r>
                  <a:rPr lang="ru-RU" dirty="0"/>
                  <a:t>Давайте-ка добавим еще два параметра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в</a:t>
                </a:r>
                <a:r>
                  <a:rPr lang="en-US" dirty="0"/>
                  <a:t> DeepWalk”</a:t>
                </a:r>
                <a:endParaRPr lang="ru-RU" dirty="0"/>
              </a:p>
            </p:txBody>
          </p:sp>
        </mc:Choice>
        <mc:Fallback>
          <p:sp>
            <p:nvSpPr>
              <p:cNvPr id="16" name="Объект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546" y="1678185"/>
                <a:ext cx="10804481" cy="633810"/>
              </a:xfrm>
              <a:blipFill>
                <a:blip r:embed="rId2"/>
                <a:stretch>
                  <a:fillRect l="-1056" t="-20000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 стрелкой 16"/>
          <p:cNvCxnSpPr/>
          <p:nvPr/>
        </p:nvCxnSpPr>
        <p:spPr>
          <a:xfrm>
            <a:off x="3559614" y="4029022"/>
            <a:ext cx="1217284" cy="13701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864213" y="2832400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866772" y="3606729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617388" y="3115460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885654" y="3750347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469826" y="4386723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054852" y="5117726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022982" y="4872182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557372" y="4016883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811560" y="3332971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206488" y="4459125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65143" y="3824239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>
            <a:stCxn id="21" idx="4"/>
            <a:endCxn id="22" idx="0"/>
          </p:cNvCxnSpPr>
          <p:nvPr/>
        </p:nvCxnSpPr>
        <p:spPr>
          <a:xfrm flipH="1">
            <a:off x="1549153" y="3909002"/>
            <a:ext cx="415828" cy="477721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9" idx="4"/>
            <a:endCxn id="22" idx="1"/>
          </p:cNvCxnSpPr>
          <p:nvPr/>
        </p:nvCxnSpPr>
        <p:spPr>
          <a:xfrm>
            <a:off x="946100" y="3765383"/>
            <a:ext cx="546961" cy="6445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21" idx="0"/>
            <a:endCxn id="20" idx="4"/>
          </p:cNvCxnSpPr>
          <p:nvPr/>
        </p:nvCxnSpPr>
        <p:spPr>
          <a:xfrm flipH="1" flipV="1">
            <a:off x="1696717" y="3274115"/>
            <a:ext cx="268265" cy="476233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8" idx="6"/>
            <a:endCxn id="20" idx="2"/>
          </p:cNvCxnSpPr>
          <p:nvPr/>
        </p:nvCxnSpPr>
        <p:spPr>
          <a:xfrm>
            <a:off x="1022867" y="2911727"/>
            <a:ext cx="594522" cy="283060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8" idx="4"/>
            <a:endCxn id="19" idx="0"/>
          </p:cNvCxnSpPr>
          <p:nvPr/>
        </p:nvCxnSpPr>
        <p:spPr>
          <a:xfrm>
            <a:off x="943540" y="2991054"/>
            <a:ext cx="2559" cy="6156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8" idx="5"/>
            <a:endCxn id="21" idx="1"/>
          </p:cNvCxnSpPr>
          <p:nvPr/>
        </p:nvCxnSpPr>
        <p:spPr>
          <a:xfrm>
            <a:off x="999633" y="2967820"/>
            <a:ext cx="909255" cy="80576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20" idx="3"/>
            <a:endCxn id="19" idx="7"/>
          </p:cNvCxnSpPr>
          <p:nvPr/>
        </p:nvCxnSpPr>
        <p:spPr>
          <a:xfrm flipH="1">
            <a:off x="1002192" y="3250880"/>
            <a:ext cx="638432" cy="37908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23" idx="0"/>
            <a:endCxn id="22" idx="3"/>
          </p:cNvCxnSpPr>
          <p:nvPr/>
        </p:nvCxnSpPr>
        <p:spPr>
          <a:xfrm flipV="1">
            <a:off x="1134180" y="4522142"/>
            <a:ext cx="358880" cy="59558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23" idx="6"/>
            <a:endCxn id="24" idx="2"/>
          </p:cNvCxnSpPr>
          <p:nvPr/>
        </p:nvCxnSpPr>
        <p:spPr>
          <a:xfrm flipV="1">
            <a:off x="1213507" y="4951509"/>
            <a:ext cx="809476" cy="24554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22" idx="5"/>
            <a:endCxn id="24" idx="1"/>
          </p:cNvCxnSpPr>
          <p:nvPr/>
        </p:nvCxnSpPr>
        <p:spPr>
          <a:xfrm>
            <a:off x="1605246" y="4522142"/>
            <a:ext cx="440971" cy="3732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27" idx="0"/>
            <a:endCxn id="28" idx="4"/>
          </p:cNvCxnSpPr>
          <p:nvPr/>
        </p:nvCxnSpPr>
        <p:spPr>
          <a:xfrm flipV="1">
            <a:off x="3285816" y="3982892"/>
            <a:ext cx="158654" cy="47623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27" idx="1"/>
            <a:endCxn id="25" idx="5"/>
          </p:cNvCxnSpPr>
          <p:nvPr/>
        </p:nvCxnSpPr>
        <p:spPr>
          <a:xfrm flipH="1" flipV="1">
            <a:off x="2692791" y="4152302"/>
            <a:ext cx="536931" cy="330057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26" idx="6"/>
            <a:endCxn id="28" idx="1"/>
          </p:cNvCxnSpPr>
          <p:nvPr/>
        </p:nvCxnSpPr>
        <p:spPr>
          <a:xfrm>
            <a:off x="2970214" y="3412298"/>
            <a:ext cx="418163" cy="435175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22" idx="6"/>
            <a:endCxn id="25" idx="3"/>
          </p:cNvCxnSpPr>
          <p:nvPr/>
        </p:nvCxnSpPr>
        <p:spPr>
          <a:xfrm flipV="1">
            <a:off x="1628480" y="4152302"/>
            <a:ext cx="952126" cy="313748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21" idx="5"/>
            <a:endCxn id="25" idx="2"/>
          </p:cNvCxnSpPr>
          <p:nvPr/>
        </p:nvCxnSpPr>
        <p:spPr>
          <a:xfrm>
            <a:off x="2021073" y="3885768"/>
            <a:ext cx="536299" cy="210442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26" idx="3"/>
            <a:endCxn id="25" idx="0"/>
          </p:cNvCxnSpPr>
          <p:nvPr/>
        </p:nvCxnSpPr>
        <p:spPr>
          <a:xfrm flipH="1">
            <a:off x="2636699" y="3468390"/>
            <a:ext cx="198095" cy="548492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18" idx="6"/>
            <a:endCxn id="26" idx="1"/>
          </p:cNvCxnSpPr>
          <p:nvPr/>
        </p:nvCxnSpPr>
        <p:spPr>
          <a:xfrm>
            <a:off x="1022867" y="2911727"/>
            <a:ext cx="1811927" cy="444478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EA08F94-E86C-E443-8F67-2158610B208E}"/>
              </a:ext>
            </a:extLst>
          </p:cNvPr>
          <p:cNvGrpSpPr/>
          <p:nvPr/>
        </p:nvGrpSpPr>
        <p:grpSpPr>
          <a:xfrm>
            <a:off x="5391945" y="3089952"/>
            <a:ext cx="368955" cy="158654"/>
            <a:chOff x="5391945" y="3089952"/>
            <a:chExt cx="368955" cy="158654"/>
          </a:xfrm>
        </p:grpSpPr>
        <p:sp>
          <p:nvSpPr>
            <p:cNvPr id="52" name="Овал 51"/>
            <p:cNvSpPr/>
            <p:nvPr/>
          </p:nvSpPr>
          <p:spPr>
            <a:xfrm>
              <a:off x="5602246" y="3089952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3" name="Прямая соединительная линия 52"/>
            <p:cNvCxnSpPr>
              <a:cxnSpLocks/>
              <a:stCxn id="52" idx="2"/>
              <a:endCxn id="49" idx="6"/>
            </p:cNvCxnSpPr>
            <p:nvPr/>
          </p:nvCxnSpPr>
          <p:spPr>
            <a:xfrm flipH="1">
              <a:off x="5391945" y="3169279"/>
              <a:ext cx="210301" cy="2274"/>
            </a:xfrm>
            <a:prstGeom prst="line">
              <a:avLst/>
            </a:prstGeom>
            <a:ln w="6350"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TextBox 118"/>
          <p:cNvSpPr txBox="1"/>
          <p:nvPr/>
        </p:nvSpPr>
        <p:spPr>
          <a:xfrm>
            <a:off x="677414" y="6369634"/>
            <a:ext cx="7576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Node2vec: scalable feature learning for networks. Grover &amp;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Leskovec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KDD 2016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66AE19-F630-B74B-BC86-2364717914F3}"/>
                  </a:ext>
                </a:extLst>
              </p:cNvPr>
              <p:cNvSpPr txBox="1"/>
              <p:nvPr/>
            </p:nvSpPr>
            <p:spPr>
              <a:xfrm>
                <a:off x="1696207" y="3692557"/>
                <a:ext cx="1917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66AE19-F630-B74B-BC86-236471791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207" y="3692557"/>
                <a:ext cx="191783" cy="276999"/>
              </a:xfrm>
              <a:prstGeom prst="rect">
                <a:avLst/>
              </a:prstGeom>
              <a:blipFill>
                <a:blip r:embed="rId4"/>
                <a:stretch>
                  <a:fillRect l="-13333" r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3C76F6B-5C0C-DF40-9441-097764E1E1F0}"/>
                  </a:ext>
                </a:extLst>
              </p:cNvPr>
              <p:cNvSpPr txBox="1"/>
              <p:nvPr/>
            </p:nvSpPr>
            <p:spPr>
              <a:xfrm>
                <a:off x="2527937" y="4124040"/>
                <a:ext cx="1846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3C76F6B-5C0C-DF40-9441-097764E1E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937" y="4124040"/>
                <a:ext cx="184666" cy="276999"/>
              </a:xfrm>
              <a:prstGeom prst="rect">
                <a:avLst/>
              </a:prstGeom>
              <a:blipFill>
                <a:blip r:embed="rId5"/>
                <a:stretch>
                  <a:fillRect l="-21429"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B564B35-8936-3A4F-A780-72554C867886}"/>
                  </a:ext>
                </a:extLst>
              </p:cNvPr>
              <p:cNvSpPr/>
              <p:nvPr/>
            </p:nvSpPr>
            <p:spPr>
              <a:xfrm>
                <a:off x="1879948" y="4025648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B564B35-8936-3A4F-A780-72554C8678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948" y="4025648"/>
                <a:ext cx="36580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7AAAA7C3-485B-D34C-9E92-A562862417A7}"/>
                  </a:ext>
                </a:extLst>
              </p:cNvPr>
              <p:cNvSpPr txBox="1"/>
              <p:nvPr/>
            </p:nvSpPr>
            <p:spPr>
              <a:xfrm>
                <a:off x="2724160" y="4309176"/>
                <a:ext cx="403316" cy="362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7AAAA7C3-485B-D34C-9E92-A56286241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160" y="4309176"/>
                <a:ext cx="403316" cy="362600"/>
              </a:xfrm>
              <a:prstGeom prst="rect">
                <a:avLst/>
              </a:prstGeom>
              <a:blipFill>
                <a:blip r:embed="rId7"/>
                <a:stretch>
                  <a:fillRect l="-93750" t="-157143" r="-59375" b="-2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7AAFEBB5-6242-6F45-B567-1B6F7E8B48F3}"/>
                  </a:ext>
                </a:extLst>
              </p:cNvPr>
              <p:cNvSpPr txBox="1"/>
              <p:nvPr/>
            </p:nvSpPr>
            <p:spPr>
              <a:xfrm>
                <a:off x="2724160" y="3628388"/>
                <a:ext cx="403316" cy="362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7AAFEBB5-6242-6F45-B567-1B6F7E8B4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160" y="3628388"/>
                <a:ext cx="403316" cy="362600"/>
              </a:xfrm>
              <a:prstGeom prst="rect">
                <a:avLst/>
              </a:prstGeom>
              <a:blipFill>
                <a:blip r:embed="rId8"/>
                <a:stretch>
                  <a:fillRect l="-93750" t="-151724" r="-59375" b="-2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5E7D2064-4DC3-8B42-8228-43881E88AA1D}"/>
                  </a:ext>
                </a:extLst>
              </p:cNvPr>
              <p:cNvSpPr txBox="1"/>
              <p:nvPr/>
            </p:nvSpPr>
            <p:spPr>
              <a:xfrm>
                <a:off x="2119806" y="3649756"/>
                <a:ext cx="402354" cy="362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5E7D2064-4DC3-8B42-8228-43881E88A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806" y="3649756"/>
                <a:ext cx="402354" cy="362600"/>
              </a:xfrm>
              <a:prstGeom prst="rect">
                <a:avLst/>
              </a:prstGeom>
              <a:blipFill>
                <a:blip r:embed="rId9"/>
                <a:stretch>
                  <a:fillRect l="-96774" t="-157143" r="-61290" b="-2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331F5A56-D734-144D-A50C-64B197214DF7}"/>
              </a:ext>
            </a:extLst>
          </p:cNvPr>
          <p:cNvGrpSpPr/>
          <p:nvPr/>
        </p:nvGrpSpPr>
        <p:grpSpPr>
          <a:xfrm>
            <a:off x="2962129" y="5120446"/>
            <a:ext cx="1434072" cy="167178"/>
            <a:chOff x="4004222" y="4887217"/>
            <a:chExt cx="1434072" cy="167178"/>
          </a:xfrm>
        </p:grpSpPr>
        <p:sp>
          <p:nvSpPr>
            <p:cNvPr id="127" name="Овал 48">
              <a:extLst>
                <a:ext uri="{FF2B5EF4-FFF2-40B4-BE49-F238E27FC236}">
                  <a16:creationId xmlns:a16="http://schemas.microsoft.com/office/drawing/2014/main" id="{5B5F684E-AC3E-A34A-B98C-D0364DC6774A}"/>
                </a:ext>
              </a:extLst>
            </p:cNvPr>
            <p:cNvSpPr/>
            <p:nvPr/>
          </p:nvSpPr>
          <p:spPr>
            <a:xfrm>
              <a:off x="4004222" y="4895741"/>
              <a:ext cx="158654" cy="158654"/>
            </a:xfrm>
            <a:prstGeom prst="ellipse">
              <a:avLst/>
            </a:prstGeom>
            <a:solidFill>
              <a:srgbClr val="F6A900"/>
            </a:solidFill>
            <a:ln w="19050">
              <a:solidFill>
                <a:srgbClr val="5A616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51">
              <a:extLst>
                <a:ext uri="{FF2B5EF4-FFF2-40B4-BE49-F238E27FC236}">
                  <a16:creationId xmlns:a16="http://schemas.microsoft.com/office/drawing/2014/main" id="{258DB832-D9A8-1748-BDB3-FA19C1E7C206}"/>
                </a:ext>
              </a:extLst>
            </p:cNvPr>
            <p:cNvSpPr/>
            <p:nvPr/>
          </p:nvSpPr>
          <p:spPr>
            <a:xfrm>
              <a:off x="4343070" y="4894506"/>
              <a:ext cx="158654" cy="158654"/>
            </a:xfrm>
            <a:prstGeom prst="ellipse">
              <a:avLst/>
            </a:prstGeom>
            <a:solidFill>
              <a:srgbClr val="B2063A"/>
            </a:solidFill>
            <a:ln w="19050">
              <a:solidFill>
                <a:srgbClr val="5A616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54">
              <a:extLst>
                <a:ext uri="{FF2B5EF4-FFF2-40B4-BE49-F238E27FC236}">
                  <a16:creationId xmlns:a16="http://schemas.microsoft.com/office/drawing/2014/main" id="{6E0BFFA4-B89A-B345-ADA2-2AEC972D4E10}"/>
                </a:ext>
              </a:extLst>
            </p:cNvPr>
            <p:cNvSpPr/>
            <p:nvPr/>
          </p:nvSpPr>
          <p:spPr>
            <a:xfrm>
              <a:off x="4741564" y="4887217"/>
              <a:ext cx="158654" cy="158654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5A616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57">
              <a:extLst>
                <a:ext uri="{FF2B5EF4-FFF2-40B4-BE49-F238E27FC236}">
                  <a16:creationId xmlns:a16="http://schemas.microsoft.com/office/drawing/2014/main" id="{97840EE9-98F2-F544-AD4D-027B5E03F079}"/>
                </a:ext>
              </a:extLst>
            </p:cNvPr>
            <p:cNvSpPr/>
            <p:nvPr/>
          </p:nvSpPr>
          <p:spPr>
            <a:xfrm>
              <a:off x="5279640" y="4887217"/>
              <a:ext cx="158654" cy="158654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5A616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801888D6-C655-4F42-B88F-022144B66DD7}"/>
                  </a:ext>
                </a:extLst>
              </p:cNvPr>
              <p:cNvSpPr/>
              <p:nvPr/>
            </p:nvSpPr>
            <p:spPr>
              <a:xfrm>
                <a:off x="2636699" y="5302497"/>
                <a:ext cx="2082108" cy="4549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1,</m:t>
                          </m:r>
                          <m:f>
                            <m:fPr>
                              <m:type m:val="skw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dirty="0"/>
                            <m:t>, </m:t>
                          </m:r>
                          <m:f>
                            <m:fPr>
                              <m:type m:val="skw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801888D6-C655-4F42-B88F-022144B66D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699" y="5302497"/>
                <a:ext cx="2082108" cy="454933"/>
              </a:xfrm>
              <a:prstGeom prst="rect">
                <a:avLst/>
              </a:prstGeom>
              <a:blipFill>
                <a:blip r:embed="rId10"/>
                <a:stretch>
                  <a:fillRect l="-9146" t="-113889" r="-3049" b="-17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1B7697FD-C373-F149-BCD5-90EB198F992D}"/>
              </a:ext>
            </a:extLst>
          </p:cNvPr>
          <p:cNvGrpSpPr/>
          <p:nvPr/>
        </p:nvGrpSpPr>
        <p:grpSpPr>
          <a:xfrm>
            <a:off x="4862007" y="3089952"/>
            <a:ext cx="1635638" cy="1917934"/>
            <a:chOff x="4862007" y="3089952"/>
            <a:chExt cx="1635638" cy="1917934"/>
          </a:xfrm>
        </p:grpSpPr>
        <p:sp>
          <p:nvSpPr>
            <p:cNvPr id="55" name="Овал 54"/>
            <p:cNvSpPr/>
            <p:nvPr/>
          </p:nvSpPr>
          <p:spPr>
            <a:xfrm>
              <a:off x="5968872" y="3089952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6" name="Прямая соединительная линия 55"/>
            <p:cNvCxnSpPr>
              <a:cxnSpLocks/>
              <a:stCxn id="55" idx="2"/>
              <a:endCxn id="52" idx="6"/>
            </p:cNvCxnSpPr>
            <p:nvPr/>
          </p:nvCxnSpPr>
          <p:spPr>
            <a:xfrm flipH="1">
              <a:off x="5760900" y="3169279"/>
              <a:ext cx="207972" cy="0"/>
            </a:xfrm>
            <a:prstGeom prst="line">
              <a:avLst/>
            </a:prstGeom>
            <a:ln w="6350"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Овал 57"/>
            <p:cNvSpPr/>
            <p:nvPr/>
          </p:nvSpPr>
          <p:spPr>
            <a:xfrm>
              <a:off x="6335498" y="3089952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0" name="Прямая соединительная линия 59"/>
            <p:cNvCxnSpPr>
              <a:cxnSpLocks/>
              <a:stCxn id="58" idx="2"/>
              <a:endCxn id="55" idx="6"/>
            </p:cNvCxnSpPr>
            <p:nvPr/>
          </p:nvCxnSpPr>
          <p:spPr>
            <a:xfrm flipH="1">
              <a:off x="6127526" y="3169279"/>
              <a:ext cx="207972" cy="0"/>
            </a:xfrm>
            <a:prstGeom prst="line">
              <a:avLst/>
            </a:prstGeom>
            <a:ln w="6350"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4" name="Group 3">
              <a:extLst>
                <a:ext uri="{FF2B5EF4-FFF2-40B4-BE49-F238E27FC236}">
                  <a16:creationId xmlns:a16="http://schemas.microsoft.com/office/drawing/2014/main" id="{F2FB12CB-CFEA-FE40-AAA0-E93833095D16}"/>
                </a:ext>
              </a:extLst>
            </p:cNvPr>
            <p:cNvGrpSpPr/>
            <p:nvPr/>
          </p:nvGrpSpPr>
          <p:grpSpPr>
            <a:xfrm>
              <a:off x="4862007" y="3440259"/>
              <a:ext cx="1635638" cy="1567627"/>
              <a:chOff x="4535120" y="3429769"/>
              <a:chExt cx="1635638" cy="1567627"/>
            </a:xfrm>
          </p:grpSpPr>
          <p:sp>
            <p:nvSpPr>
              <p:cNvPr id="185" name="Овал 63">
                <a:extLst>
                  <a:ext uri="{FF2B5EF4-FFF2-40B4-BE49-F238E27FC236}">
                    <a16:creationId xmlns:a16="http://schemas.microsoft.com/office/drawing/2014/main" id="{452D2379-2BF9-AE40-9FDA-D9F6508E0DB4}"/>
                  </a:ext>
                </a:extLst>
              </p:cNvPr>
              <p:cNvSpPr/>
              <p:nvPr/>
            </p:nvSpPr>
            <p:spPr>
              <a:xfrm>
                <a:off x="5645478" y="3429769"/>
                <a:ext cx="158654" cy="158654"/>
              </a:xfrm>
              <a:prstGeom prst="ellipse">
                <a:avLst/>
              </a:prstGeom>
              <a:solidFill>
                <a:srgbClr val="F6A800"/>
              </a:solidFill>
              <a:ln>
                <a:solidFill>
                  <a:srgbClr val="5A61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Овал 64">
                <a:extLst>
                  <a:ext uri="{FF2B5EF4-FFF2-40B4-BE49-F238E27FC236}">
                    <a16:creationId xmlns:a16="http://schemas.microsoft.com/office/drawing/2014/main" id="{6483D293-74FE-2648-8AD4-64B4F9176A6E}"/>
                  </a:ext>
                </a:extLst>
              </p:cNvPr>
              <p:cNvSpPr/>
              <p:nvPr/>
            </p:nvSpPr>
            <p:spPr>
              <a:xfrm>
                <a:off x="4909897" y="3432043"/>
                <a:ext cx="158654" cy="158654"/>
              </a:xfrm>
              <a:prstGeom prst="ellipse">
                <a:avLst/>
              </a:prstGeom>
              <a:solidFill>
                <a:srgbClr val="F6A800"/>
              </a:solidFill>
              <a:ln>
                <a:solidFill>
                  <a:srgbClr val="5A61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" name="Овал 65">
                <a:extLst>
                  <a:ext uri="{FF2B5EF4-FFF2-40B4-BE49-F238E27FC236}">
                    <a16:creationId xmlns:a16="http://schemas.microsoft.com/office/drawing/2014/main" id="{E3B86FDE-74D0-BF4C-99C4-94ABAAA079FE}"/>
                  </a:ext>
                </a:extLst>
              </p:cNvPr>
              <p:cNvSpPr/>
              <p:nvPr/>
            </p:nvSpPr>
            <p:spPr>
              <a:xfrm>
                <a:off x="4538613" y="3429769"/>
                <a:ext cx="158654" cy="158654"/>
              </a:xfrm>
              <a:prstGeom prst="ellipse">
                <a:avLst/>
              </a:prstGeom>
              <a:solidFill>
                <a:srgbClr val="F6A800"/>
              </a:solidFill>
              <a:ln>
                <a:solidFill>
                  <a:srgbClr val="5A61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" name="Овал 66">
                <a:extLst>
                  <a:ext uri="{FF2B5EF4-FFF2-40B4-BE49-F238E27FC236}">
                    <a16:creationId xmlns:a16="http://schemas.microsoft.com/office/drawing/2014/main" id="{0637684C-142A-E74F-8A24-9862AD7A4714}"/>
                  </a:ext>
                </a:extLst>
              </p:cNvPr>
              <p:cNvSpPr/>
              <p:nvPr/>
            </p:nvSpPr>
            <p:spPr>
              <a:xfrm>
                <a:off x="6012104" y="3429769"/>
                <a:ext cx="158654" cy="158654"/>
              </a:xfrm>
              <a:prstGeom prst="ellipse">
                <a:avLst/>
              </a:prstGeom>
              <a:solidFill>
                <a:srgbClr val="B1063A"/>
              </a:solidFill>
              <a:ln>
                <a:solidFill>
                  <a:srgbClr val="5A61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" name="Овал 67">
                <a:extLst>
                  <a:ext uri="{FF2B5EF4-FFF2-40B4-BE49-F238E27FC236}">
                    <a16:creationId xmlns:a16="http://schemas.microsoft.com/office/drawing/2014/main" id="{8725C220-814E-3C4B-B26E-8AE4FE17714A}"/>
                  </a:ext>
                </a:extLst>
              </p:cNvPr>
              <p:cNvSpPr/>
              <p:nvPr/>
            </p:nvSpPr>
            <p:spPr>
              <a:xfrm>
                <a:off x="5278852" y="3429769"/>
                <a:ext cx="158654" cy="158654"/>
              </a:xfrm>
              <a:prstGeom prst="ellipse">
                <a:avLst/>
              </a:prstGeom>
              <a:solidFill>
                <a:srgbClr val="F6A800"/>
              </a:solidFill>
              <a:ln>
                <a:solidFill>
                  <a:srgbClr val="5A61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90" name="Прямая соединительная линия 68">
                <a:extLst>
                  <a:ext uri="{FF2B5EF4-FFF2-40B4-BE49-F238E27FC236}">
                    <a16:creationId xmlns:a16="http://schemas.microsoft.com/office/drawing/2014/main" id="{66F07226-7155-B149-9DE1-1811885909BB}"/>
                  </a:ext>
                </a:extLst>
              </p:cNvPr>
              <p:cNvCxnSpPr>
                <a:stCxn id="186" idx="2"/>
                <a:endCxn id="187" idx="6"/>
              </p:cNvCxnSpPr>
              <p:nvPr/>
            </p:nvCxnSpPr>
            <p:spPr>
              <a:xfrm flipH="1" flipV="1">
                <a:off x="4697267" y="3509096"/>
                <a:ext cx="212630" cy="2274"/>
              </a:xfrm>
              <a:prstGeom prst="line">
                <a:avLst/>
              </a:prstGeom>
              <a:ln>
                <a:solidFill>
                  <a:srgbClr val="5A61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Прямая соединительная линия 69">
                <a:extLst>
                  <a:ext uri="{FF2B5EF4-FFF2-40B4-BE49-F238E27FC236}">
                    <a16:creationId xmlns:a16="http://schemas.microsoft.com/office/drawing/2014/main" id="{4B2E93D8-413C-4F44-8BEC-080CDEF5621C}"/>
                  </a:ext>
                </a:extLst>
              </p:cNvPr>
              <p:cNvCxnSpPr>
                <a:stCxn id="189" idx="2"/>
                <a:endCxn id="186" idx="6"/>
              </p:cNvCxnSpPr>
              <p:nvPr/>
            </p:nvCxnSpPr>
            <p:spPr>
              <a:xfrm flipH="1">
                <a:off x="5068551" y="3509096"/>
                <a:ext cx="210301" cy="2274"/>
              </a:xfrm>
              <a:prstGeom prst="line">
                <a:avLst/>
              </a:prstGeom>
              <a:ln>
                <a:solidFill>
                  <a:srgbClr val="5A61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Прямая соединительная линия 70">
                <a:extLst>
                  <a:ext uri="{FF2B5EF4-FFF2-40B4-BE49-F238E27FC236}">
                    <a16:creationId xmlns:a16="http://schemas.microsoft.com/office/drawing/2014/main" id="{33C78ABD-B155-3548-909E-806C6F55BF1A}"/>
                  </a:ext>
                </a:extLst>
              </p:cNvPr>
              <p:cNvCxnSpPr>
                <a:stCxn id="185" idx="2"/>
                <a:endCxn id="189" idx="6"/>
              </p:cNvCxnSpPr>
              <p:nvPr/>
            </p:nvCxnSpPr>
            <p:spPr>
              <a:xfrm flipH="1">
                <a:off x="5437506" y="3509096"/>
                <a:ext cx="207972" cy="0"/>
              </a:xfrm>
              <a:prstGeom prst="line">
                <a:avLst/>
              </a:prstGeom>
              <a:ln>
                <a:solidFill>
                  <a:srgbClr val="5A61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Прямая соединительная линия 71">
                <a:extLst>
                  <a:ext uri="{FF2B5EF4-FFF2-40B4-BE49-F238E27FC236}">
                    <a16:creationId xmlns:a16="http://schemas.microsoft.com/office/drawing/2014/main" id="{79273679-2309-AF42-8FFC-48650C120423}"/>
                  </a:ext>
                </a:extLst>
              </p:cNvPr>
              <p:cNvCxnSpPr>
                <a:stCxn id="188" idx="2"/>
                <a:endCxn id="185" idx="6"/>
              </p:cNvCxnSpPr>
              <p:nvPr/>
            </p:nvCxnSpPr>
            <p:spPr>
              <a:xfrm flipH="1">
                <a:off x="5804132" y="3509096"/>
                <a:ext cx="207972" cy="0"/>
              </a:xfrm>
              <a:prstGeom prst="line">
                <a:avLst/>
              </a:prstGeom>
              <a:ln>
                <a:solidFill>
                  <a:srgbClr val="5A61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4" name="Овал 72">
                <a:extLst>
                  <a:ext uri="{FF2B5EF4-FFF2-40B4-BE49-F238E27FC236}">
                    <a16:creationId xmlns:a16="http://schemas.microsoft.com/office/drawing/2014/main" id="{28C972AE-22D4-564D-818F-2F2658D807A1}"/>
                  </a:ext>
                </a:extLst>
              </p:cNvPr>
              <p:cNvSpPr/>
              <p:nvPr/>
            </p:nvSpPr>
            <p:spPr>
              <a:xfrm>
                <a:off x="5641985" y="3780076"/>
                <a:ext cx="158654" cy="158654"/>
              </a:xfrm>
              <a:prstGeom prst="ellipse">
                <a:avLst/>
              </a:prstGeom>
              <a:solidFill>
                <a:srgbClr val="F6A800"/>
              </a:solidFill>
              <a:ln>
                <a:solidFill>
                  <a:srgbClr val="5A61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Овал 73">
                <a:extLst>
                  <a:ext uri="{FF2B5EF4-FFF2-40B4-BE49-F238E27FC236}">
                    <a16:creationId xmlns:a16="http://schemas.microsoft.com/office/drawing/2014/main" id="{B507D2A7-CBBA-9144-997C-95F52E2ED570}"/>
                  </a:ext>
                </a:extLst>
              </p:cNvPr>
              <p:cNvSpPr/>
              <p:nvPr/>
            </p:nvSpPr>
            <p:spPr>
              <a:xfrm>
                <a:off x="4906404" y="3782350"/>
                <a:ext cx="158654" cy="158654"/>
              </a:xfrm>
              <a:prstGeom prst="ellipse">
                <a:avLst/>
              </a:prstGeom>
              <a:solidFill>
                <a:srgbClr val="B1063A"/>
              </a:solidFill>
              <a:ln>
                <a:solidFill>
                  <a:srgbClr val="5A61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Овал 74">
                <a:extLst>
                  <a:ext uri="{FF2B5EF4-FFF2-40B4-BE49-F238E27FC236}">
                    <a16:creationId xmlns:a16="http://schemas.microsoft.com/office/drawing/2014/main" id="{CEB791B6-FEA4-4C49-B00D-A9A3DFDE25D9}"/>
                  </a:ext>
                </a:extLst>
              </p:cNvPr>
              <p:cNvSpPr/>
              <p:nvPr/>
            </p:nvSpPr>
            <p:spPr>
              <a:xfrm>
                <a:off x="4535120" y="3780076"/>
                <a:ext cx="158654" cy="158654"/>
              </a:xfrm>
              <a:prstGeom prst="ellipse">
                <a:avLst/>
              </a:prstGeom>
              <a:solidFill>
                <a:srgbClr val="B1063A"/>
              </a:solidFill>
              <a:ln>
                <a:solidFill>
                  <a:srgbClr val="5A61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Овал 75">
                <a:extLst>
                  <a:ext uri="{FF2B5EF4-FFF2-40B4-BE49-F238E27FC236}">
                    <a16:creationId xmlns:a16="http://schemas.microsoft.com/office/drawing/2014/main" id="{B5F26FED-3E09-D34C-A636-24FF9EF6BDD0}"/>
                  </a:ext>
                </a:extLst>
              </p:cNvPr>
              <p:cNvSpPr/>
              <p:nvPr/>
            </p:nvSpPr>
            <p:spPr>
              <a:xfrm>
                <a:off x="6008611" y="3780076"/>
                <a:ext cx="158654" cy="158654"/>
              </a:xfrm>
              <a:prstGeom prst="ellipse">
                <a:avLst/>
              </a:prstGeom>
              <a:solidFill>
                <a:srgbClr val="F6A800"/>
              </a:solidFill>
              <a:ln>
                <a:solidFill>
                  <a:srgbClr val="5A61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" name="Овал 76">
                <a:extLst>
                  <a:ext uri="{FF2B5EF4-FFF2-40B4-BE49-F238E27FC236}">
                    <a16:creationId xmlns:a16="http://schemas.microsoft.com/office/drawing/2014/main" id="{8EDB2D94-5F28-5847-BBEB-29BAB63C3D71}"/>
                  </a:ext>
                </a:extLst>
              </p:cNvPr>
              <p:cNvSpPr/>
              <p:nvPr/>
            </p:nvSpPr>
            <p:spPr>
              <a:xfrm>
                <a:off x="5275359" y="3780076"/>
                <a:ext cx="158654" cy="158654"/>
              </a:xfrm>
              <a:prstGeom prst="ellipse">
                <a:avLst/>
              </a:prstGeom>
              <a:solidFill>
                <a:srgbClr val="F6A800"/>
              </a:solidFill>
              <a:ln>
                <a:solidFill>
                  <a:srgbClr val="5A61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99" name="Прямая соединительная линия 77">
                <a:extLst>
                  <a:ext uri="{FF2B5EF4-FFF2-40B4-BE49-F238E27FC236}">
                    <a16:creationId xmlns:a16="http://schemas.microsoft.com/office/drawing/2014/main" id="{A9C32CFB-EB23-694C-A8C9-0F3755590234}"/>
                  </a:ext>
                </a:extLst>
              </p:cNvPr>
              <p:cNvCxnSpPr>
                <a:stCxn id="195" idx="2"/>
                <a:endCxn id="196" idx="6"/>
              </p:cNvCxnSpPr>
              <p:nvPr/>
            </p:nvCxnSpPr>
            <p:spPr>
              <a:xfrm flipH="1" flipV="1">
                <a:off x="4693774" y="3859403"/>
                <a:ext cx="212630" cy="2274"/>
              </a:xfrm>
              <a:prstGeom prst="line">
                <a:avLst/>
              </a:prstGeom>
              <a:ln>
                <a:solidFill>
                  <a:srgbClr val="5A61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Прямая соединительная линия 78">
                <a:extLst>
                  <a:ext uri="{FF2B5EF4-FFF2-40B4-BE49-F238E27FC236}">
                    <a16:creationId xmlns:a16="http://schemas.microsoft.com/office/drawing/2014/main" id="{03E85BC8-ED49-1A4A-A815-513AC799344F}"/>
                  </a:ext>
                </a:extLst>
              </p:cNvPr>
              <p:cNvCxnSpPr>
                <a:stCxn id="198" idx="2"/>
                <a:endCxn id="195" idx="6"/>
              </p:cNvCxnSpPr>
              <p:nvPr/>
            </p:nvCxnSpPr>
            <p:spPr>
              <a:xfrm flipH="1">
                <a:off x="5065058" y="3859403"/>
                <a:ext cx="210301" cy="2274"/>
              </a:xfrm>
              <a:prstGeom prst="line">
                <a:avLst/>
              </a:prstGeom>
              <a:ln>
                <a:solidFill>
                  <a:srgbClr val="5A61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Прямая соединительная линия 79">
                <a:extLst>
                  <a:ext uri="{FF2B5EF4-FFF2-40B4-BE49-F238E27FC236}">
                    <a16:creationId xmlns:a16="http://schemas.microsoft.com/office/drawing/2014/main" id="{54D05709-B425-AE49-AA32-BCC760FD5E5D}"/>
                  </a:ext>
                </a:extLst>
              </p:cNvPr>
              <p:cNvCxnSpPr>
                <a:stCxn id="194" idx="2"/>
                <a:endCxn id="198" idx="6"/>
              </p:cNvCxnSpPr>
              <p:nvPr/>
            </p:nvCxnSpPr>
            <p:spPr>
              <a:xfrm flipH="1">
                <a:off x="5434013" y="3859403"/>
                <a:ext cx="207972" cy="0"/>
              </a:xfrm>
              <a:prstGeom prst="line">
                <a:avLst/>
              </a:prstGeom>
              <a:ln>
                <a:solidFill>
                  <a:srgbClr val="5A61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Прямая соединительная линия 80">
                <a:extLst>
                  <a:ext uri="{FF2B5EF4-FFF2-40B4-BE49-F238E27FC236}">
                    <a16:creationId xmlns:a16="http://schemas.microsoft.com/office/drawing/2014/main" id="{1274D6D0-FA55-3341-8506-D7F70AB4EE9D}"/>
                  </a:ext>
                </a:extLst>
              </p:cNvPr>
              <p:cNvCxnSpPr>
                <a:stCxn id="197" idx="2"/>
                <a:endCxn id="194" idx="6"/>
              </p:cNvCxnSpPr>
              <p:nvPr/>
            </p:nvCxnSpPr>
            <p:spPr>
              <a:xfrm flipH="1">
                <a:off x="5800639" y="3859403"/>
                <a:ext cx="207972" cy="0"/>
              </a:xfrm>
              <a:prstGeom prst="line">
                <a:avLst/>
              </a:prstGeom>
              <a:ln>
                <a:solidFill>
                  <a:srgbClr val="5A61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3" name="Овал 81">
                <a:extLst>
                  <a:ext uri="{FF2B5EF4-FFF2-40B4-BE49-F238E27FC236}">
                    <a16:creationId xmlns:a16="http://schemas.microsoft.com/office/drawing/2014/main" id="{993D73A9-B9F7-2144-8109-6837E0BD9569}"/>
                  </a:ext>
                </a:extLst>
              </p:cNvPr>
              <p:cNvSpPr/>
              <p:nvPr/>
            </p:nvSpPr>
            <p:spPr>
              <a:xfrm>
                <a:off x="5641985" y="4135854"/>
                <a:ext cx="158654" cy="15865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5A61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Овал 82">
                <a:extLst>
                  <a:ext uri="{FF2B5EF4-FFF2-40B4-BE49-F238E27FC236}">
                    <a16:creationId xmlns:a16="http://schemas.microsoft.com/office/drawing/2014/main" id="{89392D74-C959-1C4E-A286-4E37BB689C6A}"/>
                  </a:ext>
                </a:extLst>
              </p:cNvPr>
              <p:cNvSpPr/>
              <p:nvPr/>
            </p:nvSpPr>
            <p:spPr>
              <a:xfrm>
                <a:off x="4906404" y="4138128"/>
                <a:ext cx="158654" cy="158654"/>
              </a:xfrm>
              <a:prstGeom prst="ellipse">
                <a:avLst/>
              </a:prstGeom>
              <a:solidFill>
                <a:srgbClr val="B1063A"/>
              </a:solidFill>
              <a:ln>
                <a:solidFill>
                  <a:srgbClr val="5A61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Овал 83">
                <a:extLst>
                  <a:ext uri="{FF2B5EF4-FFF2-40B4-BE49-F238E27FC236}">
                    <a16:creationId xmlns:a16="http://schemas.microsoft.com/office/drawing/2014/main" id="{77FBAAAB-4D03-5141-B959-12818931F40D}"/>
                  </a:ext>
                </a:extLst>
              </p:cNvPr>
              <p:cNvSpPr/>
              <p:nvPr/>
            </p:nvSpPr>
            <p:spPr>
              <a:xfrm>
                <a:off x="4535120" y="4135854"/>
                <a:ext cx="158654" cy="158654"/>
              </a:xfrm>
              <a:prstGeom prst="ellipse">
                <a:avLst/>
              </a:prstGeom>
              <a:solidFill>
                <a:srgbClr val="B1063A"/>
              </a:solidFill>
              <a:ln>
                <a:solidFill>
                  <a:srgbClr val="5A61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Овал 84">
                <a:extLst>
                  <a:ext uri="{FF2B5EF4-FFF2-40B4-BE49-F238E27FC236}">
                    <a16:creationId xmlns:a16="http://schemas.microsoft.com/office/drawing/2014/main" id="{865981AE-F7E1-8645-9E0D-9AA0B0687135}"/>
                  </a:ext>
                </a:extLst>
              </p:cNvPr>
              <p:cNvSpPr/>
              <p:nvPr/>
            </p:nvSpPr>
            <p:spPr>
              <a:xfrm>
                <a:off x="6008611" y="4135854"/>
                <a:ext cx="158654" cy="158654"/>
              </a:xfrm>
              <a:prstGeom prst="ellipse">
                <a:avLst/>
              </a:prstGeom>
              <a:solidFill>
                <a:srgbClr val="F6A800"/>
              </a:solidFill>
              <a:ln>
                <a:solidFill>
                  <a:srgbClr val="5A61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Овал 85">
                <a:extLst>
                  <a:ext uri="{FF2B5EF4-FFF2-40B4-BE49-F238E27FC236}">
                    <a16:creationId xmlns:a16="http://schemas.microsoft.com/office/drawing/2014/main" id="{2F492F42-2FF7-6143-B22A-11B71516AA8D}"/>
                  </a:ext>
                </a:extLst>
              </p:cNvPr>
              <p:cNvSpPr/>
              <p:nvPr/>
            </p:nvSpPr>
            <p:spPr>
              <a:xfrm>
                <a:off x="5275359" y="4135854"/>
                <a:ext cx="158654" cy="15865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5A61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08" name="Прямая соединительная линия 86">
                <a:extLst>
                  <a:ext uri="{FF2B5EF4-FFF2-40B4-BE49-F238E27FC236}">
                    <a16:creationId xmlns:a16="http://schemas.microsoft.com/office/drawing/2014/main" id="{E86E61C6-E5BD-ED47-9312-443117329889}"/>
                  </a:ext>
                </a:extLst>
              </p:cNvPr>
              <p:cNvCxnSpPr>
                <a:stCxn id="204" idx="2"/>
                <a:endCxn id="205" idx="6"/>
              </p:cNvCxnSpPr>
              <p:nvPr/>
            </p:nvCxnSpPr>
            <p:spPr>
              <a:xfrm flipH="1" flipV="1">
                <a:off x="4693774" y="4215181"/>
                <a:ext cx="212630" cy="2274"/>
              </a:xfrm>
              <a:prstGeom prst="line">
                <a:avLst/>
              </a:prstGeom>
              <a:ln>
                <a:solidFill>
                  <a:srgbClr val="5A61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Прямая соединительная линия 87">
                <a:extLst>
                  <a:ext uri="{FF2B5EF4-FFF2-40B4-BE49-F238E27FC236}">
                    <a16:creationId xmlns:a16="http://schemas.microsoft.com/office/drawing/2014/main" id="{38884069-125B-D34A-8A68-CBC2FD381910}"/>
                  </a:ext>
                </a:extLst>
              </p:cNvPr>
              <p:cNvCxnSpPr>
                <a:stCxn id="207" idx="2"/>
                <a:endCxn id="204" idx="6"/>
              </p:cNvCxnSpPr>
              <p:nvPr/>
            </p:nvCxnSpPr>
            <p:spPr>
              <a:xfrm flipH="1">
                <a:off x="5065058" y="4215181"/>
                <a:ext cx="210301" cy="2274"/>
              </a:xfrm>
              <a:prstGeom prst="line">
                <a:avLst/>
              </a:prstGeom>
              <a:ln>
                <a:solidFill>
                  <a:srgbClr val="5A61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Прямая соединительная линия 88">
                <a:extLst>
                  <a:ext uri="{FF2B5EF4-FFF2-40B4-BE49-F238E27FC236}">
                    <a16:creationId xmlns:a16="http://schemas.microsoft.com/office/drawing/2014/main" id="{901CDBEB-3EA6-6E4F-BCD5-BB9AF5C8DB9B}"/>
                  </a:ext>
                </a:extLst>
              </p:cNvPr>
              <p:cNvCxnSpPr>
                <a:stCxn id="203" idx="2"/>
                <a:endCxn id="207" idx="6"/>
              </p:cNvCxnSpPr>
              <p:nvPr/>
            </p:nvCxnSpPr>
            <p:spPr>
              <a:xfrm flipH="1">
                <a:off x="5434013" y="4215181"/>
                <a:ext cx="207972" cy="0"/>
              </a:xfrm>
              <a:prstGeom prst="line">
                <a:avLst/>
              </a:prstGeom>
              <a:ln>
                <a:solidFill>
                  <a:srgbClr val="5A61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Прямая соединительная линия 89">
                <a:extLst>
                  <a:ext uri="{FF2B5EF4-FFF2-40B4-BE49-F238E27FC236}">
                    <a16:creationId xmlns:a16="http://schemas.microsoft.com/office/drawing/2014/main" id="{392F2AD6-F2C4-8349-A8EC-9FA889A39FAD}"/>
                  </a:ext>
                </a:extLst>
              </p:cNvPr>
              <p:cNvCxnSpPr>
                <a:stCxn id="206" idx="2"/>
                <a:endCxn id="203" idx="6"/>
              </p:cNvCxnSpPr>
              <p:nvPr/>
            </p:nvCxnSpPr>
            <p:spPr>
              <a:xfrm flipH="1">
                <a:off x="5800639" y="4215181"/>
                <a:ext cx="207972" cy="0"/>
              </a:xfrm>
              <a:prstGeom prst="line">
                <a:avLst/>
              </a:prstGeom>
              <a:ln>
                <a:solidFill>
                  <a:srgbClr val="5A61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2" name="Овал 90">
                <a:extLst>
                  <a:ext uri="{FF2B5EF4-FFF2-40B4-BE49-F238E27FC236}">
                    <a16:creationId xmlns:a16="http://schemas.microsoft.com/office/drawing/2014/main" id="{BA65709B-B62E-A645-A3C5-3082A28CC927}"/>
                  </a:ext>
                </a:extLst>
              </p:cNvPr>
              <p:cNvSpPr/>
              <p:nvPr/>
            </p:nvSpPr>
            <p:spPr>
              <a:xfrm>
                <a:off x="5645478" y="4486161"/>
                <a:ext cx="158654" cy="15865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5A61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Овал 91">
                <a:extLst>
                  <a:ext uri="{FF2B5EF4-FFF2-40B4-BE49-F238E27FC236}">
                    <a16:creationId xmlns:a16="http://schemas.microsoft.com/office/drawing/2014/main" id="{FB18C735-F7CB-6243-B820-BB70FD80714F}"/>
                  </a:ext>
                </a:extLst>
              </p:cNvPr>
              <p:cNvSpPr/>
              <p:nvPr/>
            </p:nvSpPr>
            <p:spPr>
              <a:xfrm>
                <a:off x="4909897" y="4488435"/>
                <a:ext cx="158654" cy="158654"/>
              </a:xfrm>
              <a:prstGeom prst="ellipse">
                <a:avLst/>
              </a:prstGeom>
              <a:solidFill>
                <a:srgbClr val="F6A800"/>
              </a:solidFill>
              <a:ln>
                <a:solidFill>
                  <a:srgbClr val="5A61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Овал 92">
                <a:extLst>
                  <a:ext uri="{FF2B5EF4-FFF2-40B4-BE49-F238E27FC236}">
                    <a16:creationId xmlns:a16="http://schemas.microsoft.com/office/drawing/2014/main" id="{F44C149C-B57A-6E43-BBEB-60BF949BF03A}"/>
                  </a:ext>
                </a:extLst>
              </p:cNvPr>
              <p:cNvSpPr/>
              <p:nvPr/>
            </p:nvSpPr>
            <p:spPr>
              <a:xfrm>
                <a:off x="4538613" y="4486161"/>
                <a:ext cx="158654" cy="15865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5A61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Овал 93">
                <a:extLst>
                  <a:ext uri="{FF2B5EF4-FFF2-40B4-BE49-F238E27FC236}">
                    <a16:creationId xmlns:a16="http://schemas.microsoft.com/office/drawing/2014/main" id="{672A7685-6B87-FF45-8A90-ECC70FADE427}"/>
                  </a:ext>
                </a:extLst>
              </p:cNvPr>
              <p:cNvSpPr/>
              <p:nvPr/>
            </p:nvSpPr>
            <p:spPr>
              <a:xfrm>
                <a:off x="6012104" y="4486161"/>
                <a:ext cx="158654" cy="15865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5A61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Овал 94">
                <a:extLst>
                  <a:ext uri="{FF2B5EF4-FFF2-40B4-BE49-F238E27FC236}">
                    <a16:creationId xmlns:a16="http://schemas.microsoft.com/office/drawing/2014/main" id="{4997D6C5-E2FD-1F46-A154-F7302D0AFBD1}"/>
                  </a:ext>
                </a:extLst>
              </p:cNvPr>
              <p:cNvSpPr/>
              <p:nvPr/>
            </p:nvSpPr>
            <p:spPr>
              <a:xfrm>
                <a:off x="5278852" y="4486161"/>
                <a:ext cx="158654" cy="158654"/>
              </a:xfrm>
              <a:prstGeom prst="ellipse">
                <a:avLst/>
              </a:prstGeom>
              <a:solidFill>
                <a:srgbClr val="B1063A"/>
              </a:solidFill>
              <a:ln>
                <a:solidFill>
                  <a:srgbClr val="5A61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17" name="Прямая соединительная линия 95">
                <a:extLst>
                  <a:ext uri="{FF2B5EF4-FFF2-40B4-BE49-F238E27FC236}">
                    <a16:creationId xmlns:a16="http://schemas.microsoft.com/office/drawing/2014/main" id="{D1C17DA4-773D-7F4C-BFBB-707C3F9D90B1}"/>
                  </a:ext>
                </a:extLst>
              </p:cNvPr>
              <p:cNvCxnSpPr>
                <a:stCxn id="213" idx="2"/>
                <a:endCxn id="214" idx="6"/>
              </p:cNvCxnSpPr>
              <p:nvPr/>
            </p:nvCxnSpPr>
            <p:spPr>
              <a:xfrm flipH="1" flipV="1">
                <a:off x="4697267" y="4565488"/>
                <a:ext cx="212630" cy="2274"/>
              </a:xfrm>
              <a:prstGeom prst="line">
                <a:avLst/>
              </a:prstGeom>
              <a:ln>
                <a:solidFill>
                  <a:srgbClr val="5A61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Прямая соединительная линия 96">
                <a:extLst>
                  <a:ext uri="{FF2B5EF4-FFF2-40B4-BE49-F238E27FC236}">
                    <a16:creationId xmlns:a16="http://schemas.microsoft.com/office/drawing/2014/main" id="{3EF2E1DC-28E0-414A-A976-4719D88612EF}"/>
                  </a:ext>
                </a:extLst>
              </p:cNvPr>
              <p:cNvCxnSpPr>
                <a:stCxn id="216" idx="2"/>
                <a:endCxn id="213" idx="6"/>
              </p:cNvCxnSpPr>
              <p:nvPr/>
            </p:nvCxnSpPr>
            <p:spPr>
              <a:xfrm flipH="1">
                <a:off x="5068551" y="4565488"/>
                <a:ext cx="210301" cy="2274"/>
              </a:xfrm>
              <a:prstGeom prst="line">
                <a:avLst/>
              </a:prstGeom>
              <a:ln>
                <a:solidFill>
                  <a:srgbClr val="5A61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Прямая соединительная линия 97">
                <a:extLst>
                  <a:ext uri="{FF2B5EF4-FFF2-40B4-BE49-F238E27FC236}">
                    <a16:creationId xmlns:a16="http://schemas.microsoft.com/office/drawing/2014/main" id="{CED627AE-DBC6-AF47-A955-D93210AE760C}"/>
                  </a:ext>
                </a:extLst>
              </p:cNvPr>
              <p:cNvCxnSpPr>
                <a:stCxn id="212" idx="2"/>
                <a:endCxn id="216" idx="6"/>
              </p:cNvCxnSpPr>
              <p:nvPr/>
            </p:nvCxnSpPr>
            <p:spPr>
              <a:xfrm flipH="1">
                <a:off x="5437506" y="4565488"/>
                <a:ext cx="207972" cy="0"/>
              </a:xfrm>
              <a:prstGeom prst="line">
                <a:avLst/>
              </a:prstGeom>
              <a:ln>
                <a:solidFill>
                  <a:srgbClr val="5A61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Прямая соединительная линия 98">
                <a:extLst>
                  <a:ext uri="{FF2B5EF4-FFF2-40B4-BE49-F238E27FC236}">
                    <a16:creationId xmlns:a16="http://schemas.microsoft.com/office/drawing/2014/main" id="{917CD64C-8E60-1649-A0B7-36E26D56D9F8}"/>
                  </a:ext>
                </a:extLst>
              </p:cNvPr>
              <p:cNvCxnSpPr>
                <a:stCxn id="215" idx="2"/>
                <a:endCxn id="212" idx="6"/>
              </p:cNvCxnSpPr>
              <p:nvPr/>
            </p:nvCxnSpPr>
            <p:spPr>
              <a:xfrm flipH="1">
                <a:off x="5804132" y="4565488"/>
                <a:ext cx="207972" cy="0"/>
              </a:xfrm>
              <a:prstGeom prst="line">
                <a:avLst/>
              </a:prstGeom>
              <a:ln>
                <a:solidFill>
                  <a:srgbClr val="5A61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1" name="Овал 99">
                <a:extLst>
                  <a:ext uri="{FF2B5EF4-FFF2-40B4-BE49-F238E27FC236}">
                    <a16:creationId xmlns:a16="http://schemas.microsoft.com/office/drawing/2014/main" id="{F11F1B4F-F1BB-264A-A1A0-1526A9B71D92}"/>
                  </a:ext>
                </a:extLst>
              </p:cNvPr>
              <p:cNvSpPr/>
              <p:nvPr/>
            </p:nvSpPr>
            <p:spPr>
              <a:xfrm>
                <a:off x="5641985" y="4836468"/>
                <a:ext cx="158654" cy="158654"/>
              </a:xfrm>
              <a:prstGeom prst="ellipse">
                <a:avLst/>
              </a:prstGeom>
              <a:solidFill>
                <a:srgbClr val="F6A800"/>
              </a:solidFill>
              <a:ln>
                <a:solidFill>
                  <a:srgbClr val="5A61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Овал 100">
                <a:extLst>
                  <a:ext uri="{FF2B5EF4-FFF2-40B4-BE49-F238E27FC236}">
                    <a16:creationId xmlns:a16="http://schemas.microsoft.com/office/drawing/2014/main" id="{EDA57CAF-4150-3849-9877-5C0AD02C31F4}"/>
                  </a:ext>
                </a:extLst>
              </p:cNvPr>
              <p:cNvSpPr/>
              <p:nvPr/>
            </p:nvSpPr>
            <p:spPr>
              <a:xfrm>
                <a:off x="4906404" y="4838742"/>
                <a:ext cx="158654" cy="15865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5A61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Овал 101">
                <a:extLst>
                  <a:ext uri="{FF2B5EF4-FFF2-40B4-BE49-F238E27FC236}">
                    <a16:creationId xmlns:a16="http://schemas.microsoft.com/office/drawing/2014/main" id="{4EC8D65F-3DF3-1A4C-9119-995B77AE3ECD}"/>
                  </a:ext>
                </a:extLst>
              </p:cNvPr>
              <p:cNvSpPr/>
              <p:nvPr/>
            </p:nvSpPr>
            <p:spPr>
              <a:xfrm>
                <a:off x="4535120" y="4836468"/>
                <a:ext cx="158654" cy="15865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5A61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Овал 102">
                <a:extLst>
                  <a:ext uri="{FF2B5EF4-FFF2-40B4-BE49-F238E27FC236}">
                    <a16:creationId xmlns:a16="http://schemas.microsoft.com/office/drawing/2014/main" id="{FF206D05-5B9B-154A-BEC1-CC7A64A3A26B}"/>
                  </a:ext>
                </a:extLst>
              </p:cNvPr>
              <p:cNvSpPr/>
              <p:nvPr/>
            </p:nvSpPr>
            <p:spPr>
              <a:xfrm>
                <a:off x="6008611" y="4836468"/>
                <a:ext cx="158654" cy="15865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5A61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Овал 103">
                <a:extLst>
                  <a:ext uri="{FF2B5EF4-FFF2-40B4-BE49-F238E27FC236}">
                    <a16:creationId xmlns:a16="http://schemas.microsoft.com/office/drawing/2014/main" id="{DB64118E-C9FC-384B-8DD5-75B8D0AC06DB}"/>
                  </a:ext>
                </a:extLst>
              </p:cNvPr>
              <p:cNvSpPr/>
              <p:nvPr/>
            </p:nvSpPr>
            <p:spPr>
              <a:xfrm>
                <a:off x="5275359" y="4836468"/>
                <a:ext cx="158654" cy="158654"/>
              </a:xfrm>
              <a:prstGeom prst="ellipse">
                <a:avLst/>
              </a:prstGeom>
              <a:solidFill>
                <a:srgbClr val="B1063A"/>
              </a:solidFill>
              <a:ln>
                <a:solidFill>
                  <a:srgbClr val="5A61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26" name="Прямая соединительная линия 104">
                <a:extLst>
                  <a:ext uri="{FF2B5EF4-FFF2-40B4-BE49-F238E27FC236}">
                    <a16:creationId xmlns:a16="http://schemas.microsoft.com/office/drawing/2014/main" id="{C546BB4D-26D4-514F-90BD-1C24A04B5AD3}"/>
                  </a:ext>
                </a:extLst>
              </p:cNvPr>
              <p:cNvCxnSpPr>
                <a:stCxn id="222" idx="2"/>
                <a:endCxn id="223" idx="6"/>
              </p:cNvCxnSpPr>
              <p:nvPr/>
            </p:nvCxnSpPr>
            <p:spPr>
              <a:xfrm flipH="1" flipV="1">
                <a:off x="4693774" y="4915795"/>
                <a:ext cx="212630" cy="2274"/>
              </a:xfrm>
              <a:prstGeom prst="line">
                <a:avLst/>
              </a:prstGeom>
              <a:ln>
                <a:solidFill>
                  <a:srgbClr val="5A61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Прямая соединительная линия 105">
                <a:extLst>
                  <a:ext uri="{FF2B5EF4-FFF2-40B4-BE49-F238E27FC236}">
                    <a16:creationId xmlns:a16="http://schemas.microsoft.com/office/drawing/2014/main" id="{6BEC2905-232B-CB46-85B8-4F62AB064727}"/>
                  </a:ext>
                </a:extLst>
              </p:cNvPr>
              <p:cNvCxnSpPr>
                <a:stCxn id="225" idx="2"/>
                <a:endCxn id="222" idx="6"/>
              </p:cNvCxnSpPr>
              <p:nvPr/>
            </p:nvCxnSpPr>
            <p:spPr>
              <a:xfrm flipH="1">
                <a:off x="5065058" y="4915795"/>
                <a:ext cx="210301" cy="2274"/>
              </a:xfrm>
              <a:prstGeom prst="line">
                <a:avLst/>
              </a:prstGeom>
              <a:ln>
                <a:solidFill>
                  <a:srgbClr val="5A61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Прямая соединительная линия 106">
                <a:extLst>
                  <a:ext uri="{FF2B5EF4-FFF2-40B4-BE49-F238E27FC236}">
                    <a16:creationId xmlns:a16="http://schemas.microsoft.com/office/drawing/2014/main" id="{0A47CBC0-0FBA-CC4F-9D3F-C4B5BC5525A3}"/>
                  </a:ext>
                </a:extLst>
              </p:cNvPr>
              <p:cNvCxnSpPr>
                <a:stCxn id="221" idx="2"/>
                <a:endCxn id="225" idx="6"/>
              </p:cNvCxnSpPr>
              <p:nvPr/>
            </p:nvCxnSpPr>
            <p:spPr>
              <a:xfrm flipH="1">
                <a:off x="5434013" y="4915795"/>
                <a:ext cx="207972" cy="0"/>
              </a:xfrm>
              <a:prstGeom prst="line">
                <a:avLst/>
              </a:prstGeom>
              <a:ln>
                <a:solidFill>
                  <a:srgbClr val="5A61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Прямая соединительная линия 107">
                <a:extLst>
                  <a:ext uri="{FF2B5EF4-FFF2-40B4-BE49-F238E27FC236}">
                    <a16:creationId xmlns:a16="http://schemas.microsoft.com/office/drawing/2014/main" id="{CA93DB41-71DF-8F4A-852D-A8E180535F89}"/>
                  </a:ext>
                </a:extLst>
              </p:cNvPr>
              <p:cNvCxnSpPr>
                <a:stCxn id="224" idx="2"/>
                <a:endCxn id="221" idx="6"/>
              </p:cNvCxnSpPr>
              <p:nvPr/>
            </p:nvCxnSpPr>
            <p:spPr>
              <a:xfrm flipH="1">
                <a:off x="5800639" y="4915795"/>
                <a:ext cx="207972" cy="0"/>
              </a:xfrm>
              <a:prstGeom prst="line">
                <a:avLst/>
              </a:prstGeom>
              <a:ln>
                <a:solidFill>
                  <a:srgbClr val="5A61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30" name="Прямая со стрелкой 108">
            <a:extLst>
              <a:ext uri="{FF2B5EF4-FFF2-40B4-BE49-F238E27FC236}">
                <a16:creationId xmlns:a16="http://schemas.microsoft.com/office/drawing/2014/main" id="{7060F9F8-17A7-C04F-A97D-8BAE6A925649}"/>
              </a:ext>
            </a:extLst>
          </p:cNvPr>
          <p:cNvCxnSpPr/>
          <p:nvPr/>
        </p:nvCxnSpPr>
        <p:spPr>
          <a:xfrm>
            <a:off x="6599893" y="4042723"/>
            <a:ext cx="1217284" cy="13701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2" name="Рисунок 110">
            <a:extLst>
              <a:ext uri="{FF2B5EF4-FFF2-40B4-BE49-F238E27FC236}">
                <a16:creationId xmlns:a16="http://schemas.microsoft.com/office/drawing/2014/main" id="{1E8E66DA-133A-AD46-8C0A-9C8448619A2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50" y="3421859"/>
            <a:ext cx="3359751" cy="1255427"/>
          </a:xfrm>
          <a:prstGeom prst="rect">
            <a:avLst/>
          </a:prstGeom>
        </p:spPr>
      </p:pic>
      <p:grpSp>
        <p:nvGrpSpPr>
          <p:cNvPr id="233" name="Group 1">
            <a:extLst>
              <a:ext uri="{FF2B5EF4-FFF2-40B4-BE49-F238E27FC236}">
                <a16:creationId xmlns:a16="http://schemas.microsoft.com/office/drawing/2014/main" id="{74201046-2811-6440-AEE0-BA57CDE060B9}"/>
              </a:ext>
            </a:extLst>
          </p:cNvPr>
          <p:cNvGrpSpPr/>
          <p:nvPr/>
        </p:nvGrpSpPr>
        <p:grpSpPr>
          <a:xfrm>
            <a:off x="8694035" y="3903566"/>
            <a:ext cx="2226892" cy="1216450"/>
            <a:chOff x="8367148" y="3893076"/>
            <a:chExt cx="2226892" cy="12164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TextBox 233">
                  <a:extLst>
                    <a:ext uri="{FF2B5EF4-FFF2-40B4-BE49-F238E27FC236}">
                      <a16:creationId xmlns:a16="http://schemas.microsoft.com/office/drawing/2014/main" id="{D5087DCA-4AFC-1840-A4D4-548CEDC7F463}"/>
                    </a:ext>
                  </a:extLst>
                </p:cNvPr>
                <p:cNvSpPr txBox="1"/>
                <p:nvPr/>
              </p:nvSpPr>
              <p:spPr>
                <a:xfrm>
                  <a:off x="8369053" y="3924137"/>
                  <a:ext cx="2773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oMath>
                    </m:oMathPara>
                  </a14:m>
                  <a:endParaRPr lang="ru-RU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34" name="TextBox 233">
                  <a:extLst>
                    <a:ext uri="{FF2B5EF4-FFF2-40B4-BE49-F238E27FC236}">
                      <a16:creationId xmlns:a16="http://schemas.microsoft.com/office/drawing/2014/main" id="{D5087DCA-4AFC-1840-A4D4-548CEDC7F4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9053" y="3924137"/>
                  <a:ext cx="277319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18182" r="-18182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2D234E1D-2547-C041-87F8-748237FA0D95}"/>
                    </a:ext>
                  </a:extLst>
                </p:cNvPr>
                <p:cNvSpPr txBox="1"/>
                <p:nvPr/>
              </p:nvSpPr>
              <p:spPr>
                <a:xfrm>
                  <a:off x="10051419" y="3893076"/>
                  <a:ext cx="455189" cy="2819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  <m:r>
                              <a:rPr lang="en-US" b="1" i="0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2D234E1D-2547-C041-87F8-748237FA0D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1419" y="3893076"/>
                  <a:ext cx="455189" cy="281937"/>
                </a:xfrm>
                <a:prstGeom prst="rect">
                  <a:avLst/>
                </a:prstGeom>
                <a:blipFill>
                  <a:blip r:embed="rId13"/>
                  <a:stretch>
                    <a:fillRect l="-8333" t="-4545" r="-5556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6" name="Прямая со стрелкой 115">
              <a:extLst>
                <a:ext uri="{FF2B5EF4-FFF2-40B4-BE49-F238E27FC236}">
                  <a16:creationId xmlns:a16="http://schemas.microsoft.com/office/drawing/2014/main" id="{A2CDBD56-C021-9A4B-9BC0-29502E8103AC}"/>
                </a:ext>
              </a:extLst>
            </p:cNvPr>
            <p:cNvCxnSpPr/>
            <p:nvPr/>
          </p:nvCxnSpPr>
          <p:spPr>
            <a:xfrm flipH="1" flipV="1">
              <a:off x="8509829" y="4201136"/>
              <a:ext cx="259976" cy="59565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Прямая со стрелкой 116">
              <a:extLst>
                <a:ext uri="{FF2B5EF4-FFF2-40B4-BE49-F238E27FC236}">
                  <a16:creationId xmlns:a16="http://schemas.microsoft.com/office/drawing/2014/main" id="{C54D377D-2416-5847-B061-312A2ABDC0EC}"/>
                </a:ext>
              </a:extLst>
            </p:cNvPr>
            <p:cNvCxnSpPr/>
            <p:nvPr/>
          </p:nvCxnSpPr>
          <p:spPr>
            <a:xfrm flipV="1">
              <a:off x="10018419" y="4165047"/>
              <a:ext cx="163146" cy="67142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Прямоугольник 117">
              <a:extLst>
                <a:ext uri="{FF2B5EF4-FFF2-40B4-BE49-F238E27FC236}">
                  <a16:creationId xmlns:a16="http://schemas.microsoft.com/office/drawing/2014/main" id="{14AF2E7A-6A67-C74C-9013-EA0940D883D1}"/>
                </a:ext>
              </a:extLst>
            </p:cNvPr>
            <p:cNvSpPr/>
            <p:nvPr/>
          </p:nvSpPr>
          <p:spPr>
            <a:xfrm>
              <a:off x="8367148" y="4740194"/>
              <a:ext cx="22268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two representations</a:t>
              </a:r>
              <a:endPara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239" name="Rectangle 238">
            <a:extLst>
              <a:ext uri="{FF2B5EF4-FFF2-40B4-BE49-F238E27FC236}">
                <a16:creationId xmlns:a16="http://schemas.microsoft.com/office/drawing/2014/main" id="{6910C86E-54D6-C34C-BA1A-F3B155F7D76E}"/>
              </a:ext>
            </a:extLst>
          </p:cNvPr>
          <p:cNvSpPr/>
          <p:nvPr/>
        </p:nvSpPr>
        <p:spPr>
          <a:xfrm>
            <a:off x="1393653" y="2488510"/>
            <a:ext cx="4099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a typeface="Cambria Math" panose="02040503050406030204" pitchFamily="18" charset="0"/>
                <a:cs typeface="Lato" panose="020F0502020204030203" pitchFamily="34" charset="0"/>
              </a:rPr>
              <a:t>Случайные блуждания второго порядка</a:t>
            </a:r>
            <a:endParaRPr lang="en-US" dirty="0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F51ECDE2-0EA7-DC4C-887D-41BCEA59CC3B}"/>
              </a:ext>
            </a:extLst>
          </p:cNvPr>
          <p:cNvGrpSpPr/>
          <p:nvPr/>
        </p:nvGrpSpPr>
        <p:grpSpPr>
          <a:xfrm>
            <a:off x="4856955" y="2836355"/>
            <a:ext cx="191783" cy="412251"/>
            <a:chOff x="4856955" y="2836355"/>
            <a:chExt cx="191783" cy="412251"/>
          </a:xfrm>
        </p:grpSpPr>
        <p:sp>
          <p:nvSpPr>
            <p:cNvPr id="48" name="Овал 47"/>
            <p:cNvSpPr/>
            <p:nvPr/>
          </p:nvSpPr>
          <p:spPr>
            <a:xfrm>
              <a:off x="4862007" y="3089952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0" name="TextBox 239">
                  <a:extLst>
                    <a:ext uri="{FF2B5EF4-FFF2-40B4-BE49-F238E27FC236}">
                      <a16:creationId xmlns:a16="http://schemas.microsoft.com/office/drawing/2014/main" id="{6D2980D5-C4AF-7149-9ABF-EBB6D3B5418E}"/>
                    </a:ext>
                  </a:extLst>
                </p:cNvPr>
                <p:cNvSpPr txBox="1"/>
                <p:nvPr/>
              </p:nvSpPr>
              <p:spPr>
                <a:xfrm>
                  <a:off x="4856955" y="2836355"/>
                  <a:ext cx="19178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0" name="TextBox 239">
                  <a:extLst>
                    <a:ext uri="{FF2B5EF4-FFF2-40B4-BE49-F238E27FC236}">
                      <a16:creationId xmlns:a16="http://schemas.microsoft.com/office/drawing/2014/main" id="{6D2980D5-C4AF-7149-9ABF-EBB6D3B541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6955" y="2836355"/>
                  <a:ext cx="191783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A138584-0C8D-E645-8DAB-F562CE6E69E9}"/>
              </a:ext>
            </a:extLst>
          </p:cNvPr>
          <p:cNvGrpSpPr/>
          <p:nvPr/>
        </p:nvGrpSpPr>
        <p:grpSpPr>
          <a:xfrm>
            <a:off x="5020661" y="2834843"/>
            <a:ext cx="390780" cy="416037"/>
            <a:chOff x="5020661" y="2834843"/>
            <a:chExt cx="390780" cy="41603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BE00C63-E99C-3047-BEEB-76E7C3A98060}"/>
                </a:ext>
              </a:extLst>
            </p:cNvPr>
            <p:cNvGrpSpPr/>
            <p:nvPr/>
          </p:nvGrpSpPr>
          <p:grpSpPr>
            <a:xfrm>
              <a:off x="5020661" y="3092226"/>
              <a:ext cx="371284" cy="158654"/>
              <a:chOff x="5020661" y="3092226"/>
              <a:chExt cx="371284" cy="158654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5233291" y="3092226"/>
                <a:ext cx="158654" cy="158654"/>
              </a:xfrm>
              <a:prstGeom prst="ellipse">
                <a:avLst/>
              </a:prstGeom>
              <a:solidFill>
                <a:srgbClr val="377EB8"/>
              </a:solidFill>
              <a:ln>
                <a:solidFill>
                  <a:srgbClr val="5A61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0" name="Прямая соединительная линия 49"/>
              <p:cNvCxnSpPr>
                <a:cxnSpLocks/>
                <a:stCxn id="49" idx="2"/>
                <a:endCxn id="48" idx="6"/>
              </p:cNvCxnSpPr>
              <p:nvPr/>
            </p:nvCxnSpPr>
            <p:spPr>
              <a:xfrm flipH="1" flipV="1">
                <a:off x="5020661" y="3169279"/>
                <a:ext cx="212630" cy="2274"/>
              </a:xfrm>
              <a:prstGeom prst="line">
                <a:avLst/>
              </a:prstGeom>
              <a:ln w="6350">
                <a:solidFill>
                  <a:srgbClr val="5A61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1" name="TextBox 240">
                  <a:extLst>
                    <a:ext uri="{FF2B5EF4-FFF2-40B4-BE49-F238E27FC236}">
                      <a16:creationId xmlns:a16="http://schemas.microsoft.com/office/drawing/2014/main" id="{418FFDDA-C660-9B47-BB64-80319BAE323B}"/>
                    </a:ext>
                  </a:extLst>
                </p:cNvPr>
                <p:cNvSpPr txBox="1"/>
                <p:nvPr/>
              </p:nvSpPr>
              <p:spPr>
                <a:xfrm>
                  <a:off x="5226775" y="2834843"/>
                  <a:ext cx="18466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1" name="TextBox 240">
                  <a:extLst>
                    <a:ext uri="{FF2B5EF4-FFF2-40B4-BE49-F238E27FC236}">
                      <a16:creationId xmlns:a16="http://schemas.microsoft.com/office/drawing/2014/main" id="{418FFDDA-C660-9B47-BB64-80319BAE32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6775" y="2834843"/>
                  <a:ext cx="184666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4DEBC62E-2261-054F-B756-F1B19DA539EF}"/>
              </a:ext>
            </a:extLst>
          </p:cNvPr>
          <p:cNvGrpSpPr/>
          <p:nvPr/>
        </p:nvGrpSpPr>
        <p:grpSpPr>
          <a:xfrm>
            <a:off x="1469826" y="3331537"/>
            <a:ext cx="1895316" cy="1284808"/>
            <a:chOff x="1457126" y="3320271"/>
            <a:chExt cx="1895316" cy="1284808"/>
          </a:xfrm>
        </p:grpSpPr>
        <p:sp>
          <p:nvSpPr>
            <p:cNvPr id="243" name="Овал 20">
              <a:extLst>
                <a:ext uri="{FF2B5EF4-FFF2-40B4-BE49-F238E27FC236}">
                  <a16:creationId xmlns:a16="http://schemas.microsoft.com/office/drawing/2014/main" id="{63ACF644-4D4C-514F-AE09-D2DFAB571DB8}"/>
                </a:ext>
              </a:extLst>
            </p:cNvPr>
            <p:cNvSpPr/>
            <p:nvPr/>
          </p:nvSpPr>
          <p:spPr>
            <a:xfrm>
              <a:off x="1872954" y="3737647"/>
              <a:ext cx="158654" cy="158654"/>
            </a:xfrm>
            <a:prstGeom prst="ellipse">
              <a:avLst/>
            </a:prstGeom>
            <a:solidFill>
              <a:srgbClr val="F6A800"/>
            </a:solidFill>
            <a:ln w="19050">
              <a:solidFill>
                <a:srgbClr val="5A616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4" name="Овал 21">
              <a:extLst>
                <a:ext uri="{FF2B5EF4-FFF2-40B4-BE49-F238E27FC236}">
                  <a16:creationId xmlns:a16="http://schemas.microsoft.com/office/drawing/2014/main" id="{7BF3B79F-7D0B-8A4E-9049-0FC3F74FD4C1}"/>
                </a:ext>
              </a:extLst>
            </p:cNvPr>
            <p:cNvSpPr/>
            <p:nvPr/>
          </p:nvSpPr>
          <p:spPr>
            <a:xfrm>
              <a:off x="1457126" y="4374023"/>
              <a:ext cx="158654" cy="158654"/>
            </a:xfrm>
            <a:prstGeom prst="ellipse">
              <a:avLst/>
            </a:prstGeom>
            <a:solidFill>
              <a:srgbClr val="B1063A"/>
            </a:solidFill>
            <a:ln w="19050">
              <a:solidFill>
                <a:srgbClr val="5A616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5" name="Овал 25">
              <a:extLst>
                <a:ext uri="{FF2B5EF4-FFF2-40B4-BE49-F238E27FC236}">
                  <a16:creationId xmlns:a16="http://schemas.microsoft.com/office/drawing/2014/main" id="{8F406546-49C1-E74E-8EB0-657641A56D40}"/>
                </a:ext>
              </a:extLst>
            </p:cNvPr>
            <p:cNvSpPr/>
            <p:nvPr/>
          </p:nvSpPr>
          <p:spPr>
            <a:xfrm>
              <a:off x="2798860" y="3320271"/>
              <a:ext cx="158654" cy="158654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5A616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6" name="Овал 26">
              <a:extLst>
                <a:ext uri="{FF2B5EF4-FFF2-40B4-BE49-F238E27FC236}">
                  <a16:creationId xmlns:a16="http://schemas.microsoft.com/office/drawing/2014/main" id="{89DE0ECE-9714-E741-BA4A-FB95BA15AD1D}"/>
                </a:ext>
              </a:extLst>
            </p:cNvPr>
            <p:cNvSpPr/>
            <p:nvPr/>
          </p:nvSpPr>
          <p:spPr>
            <a:xfrm>
              <a:off x="3193788" y="4446425"/>
              <a:ext cx="158654" cy="158654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5A616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9B917106-2B8E-DD4D-A33A-7195D3B22357}"/>
              </a:ext>
            </a:extLst>
          </p:cNvPr>
          <p:cNvSpPr txBox="1"/>
          <p:nvPr/>
        </p:nvSpPr>
        <p:spPr>
          <a:xfrm>
            <a:off x="7842062" y="3026237"/>
            <a:ext cx="3650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word2vec</a:t>
            </a:r>
            <a:endParaRPr lang="ru-RU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30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0" grpId="1"/>
      <p:bldP spid="8" grpId="0"/>
      <p:bldP spid="123" grpId="0"/>
      <p:bldP spid="124" grpId="0"/>
      <p:bldP spid="125" grpId="0"/>
      <p:bldP spid="1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0" y="365125"/>
            <a:ext cx="10598150" cy="1325563"/>
          </a:xfrm>
        </p:spPr>
        <p:txBody>
          <a:bodyPr/>
          <a:lstStyle/>
          <a:p>
            <a:r>
              <a:rPr lang="en-US" dirty="0"/>
              <a:t>Node2vec: </a:t>
            </a:r>
            <a:r>
              <a:rPr lang="ru-RU" dirty="0"/>
              <a:t>миф №</a:t>
            </a:r>
            <a:r>
              <a:rPr lang="en-US" dirty="0"/>
              <a:t>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19</a:t>
            </a:fld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Объект 11"/>
              <p:cNvSpPr>
                <a:spLocks noGrp="1"/>
              </p:cNvSpPr>
              <p:nvPr>
                <p:ph idx="1"/>
              </p:nvPr>
            </p:nvSpPr>
            <p:spPr>
              <a:xfrm>
                <a:off x="685546" y="1678185"/>
                <a:ext cx="11173079" cy="436738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lnSpc>
                    <a:spcPct val="200000"/>
                  </a:lnSpc>
                  <a:buNone/>
                </a:pPr>
                <a:r>
                  <a:rPr lang="ru-RU" i="1" dirty="0"/>
                  <a:t>Миф</a:t>
                </a:r>
                <a:r>
                  <a:rPr lang="en-US" i="1" dirty="0"/>
                  <a:t>:</a:t>
                </a:r>
                <a:r>
                  <a:rPr lang="en-US" dirty="0"/>
                  <a:t> </a:t>
                </a:r>
                <a:r>
                  <a:rPr lang="ru-RU" dirty="0"/>
                  <a:t>параметры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отвечают за </a:t>
                </a:r>
                <a:r>
                  <a:rPr lang="en-US" dirty="0"/>
                  <a:t>BFS </a:t>
                </a:r>
                <a:r>
                  <a:rPr lang="ru-RU" dirty="0"/>
                  <a:t>и</a:t>
                </a:r>
                <a:r>
                  <a:rPr lang="en-US" dirty="0"/>
                  <a:t> DFS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:r>
                  <a:rPr lang="ru-RU" i="1" dirty="0"/>
                  <a:t>Реальность</a:t>
                </a:r>
                <a:r>
                  <a:rPr lang="en-US" i="1" dirty="0"/>
                  <a:t>:</a:t>
                </a:r>
                <a:r>
                  <a:rPr lang="en-US" dirty="0"/>
                  <a:t> </a:t>
                </a:r>
                <a:r>
                  <a:rPr lang="ru-RU" dirty="0"/>
                  <a:t>параметры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отвечают за </a:t>
                </a:r>
                <a:r>
                  <a:rPr lang="ru-RU" dirty="0" err="1"/>
                  <a:t>трегульники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кластеры</a:t>
                </a:r>
                <a:endParaRPr lang="en-US" dirty="0"/>
              </a:p>
              <a:p>
                <a:pPr marL="0" indent="0">
                  <a:lnSpc>
                    <a:spcPct val="200000"/>
                  </a:lnSpc>
                  <a:buNone/>
                </a:pPr>
                <a:r>
                  <a:rPr lang="ru-RU" dirty="0"/>
                  <a:t>Низкий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ru-RU" dirty="0" err="1"/>
                  <a:t>блуждатель</a:t>
                </a:r>
                <a:r>
                  <a:rPr lang="ru-RU" dirty="0"/>
                  <a:t> ходит между кластерами</a:t>
                </a:r>
                <a:r>
                  <a:rPr lang="en-US" dirty="0"/>
                  <a:t> </a:t>
                </a:r>
                <a:endParaRPr lang="ru-RU" dirty="0"/>
              </a:p>
              <a:p>
                <a:pPr marL="0" indent="0">
                  <a:lnSpc>
                    <a:spcPct val="200000"/>
                  </a:lnSpc>
                  <a:buNone/>
                </a:pPr>
                <a:r>
                  <a:rPr lang="ru-RU" dirty="0"/>
                  <a:t>Высокий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ru-RU" dirty="0"/>
                  <a:t>блуждатель ходит внутри кластеров</a:t>
                </a:r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16" name="Объект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546" y="1678185"/>
                <a:ext cx="11173079" cy="4367380"/>
              </a:xfrm>
              <a:blipFill>
                <a:blip r:embed="rId2"/>
                <a:stretch>
                  <a:fillRect l="-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TextBox 118"/>
          <p:cNvSpPr txBox="1"/>
          <p:nvPr/>
        </p:nvSpPr>
        <p:spPr>
          <a:xfrm>
            <a:off x="677414" y="6369634"/>
            <a:ext cx="7576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Node2vec: scalable feature learning for networks. Grover &amp;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Leskovec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KDD 2016</a:t>
            </a:r>
          </a:p>
        </p:txBody>
      </p:sp>
    </p:spTree>
    <p:extLst>
      <p:ext uri="{BB962C8B-B14F-4D97-AF65-F5344CB8AC3E}">
        <p14:creationId xmlns:p14="http://schemas.microsoft.com/office/powerpoint/2010/main" val="2306801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Графов в мире много</a:t>
            </a:r>
          </a:p>
        </p:txBody>
      </p:sp>
      <p:sp>
        <p:nvSpPr>
          <p:cNvPr id="11" name="Объект 3"/>
          <p:cNvSpPr>
            <a:spLocks noGrp="1"/>
          </p:cNvSpPr>
          <p:nvPr>
            <p:ph idx="1"/>
          </p:nvPr>
        </p:nvSpPr>
        <p:spPr>
          <a:xfrm>
            <a:off x="1015911" y="2752035"/>
            <a:ext cx="3983182" cy="3502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Разные</a:t>
            </a:r>
            <a:r>
              <a:rPr lang="en-US" dirty="0"/>
              <a:t> </a:t>
            </a:r>
            <a:r>
              <a:rPr lang="ru-RU" b="1" dirty="0"/>
              <a:t>домены</a:t>
            </a:r>
            <a:r>
              <a:rPr lang="en-US" dirty="0"/>
              <a:t>:</a:t>
            </a:r>
          </a:p>
          <a:p>
            <a:pPr lvl="1"/>
            <a:r>
              <a:rPr lang="ru-RU" dirty="0" err="1"/>
              <a:t>Соцсети</a:t>
            </a:r>
            <a:endParaRPr lang="en-US" dirty="0"/>
          </a:p>
          <a:p>
            <a:pPr lvl="1"/>
            <a:r>
              <a:rPr lang="ru-RU" dirty="0"/>
              <a:t>Биологические</a:t>
            </a:r>
            <a:endParaRPr lang="en-US" dirty="0"/>
          </a:p>
          <a:p>
            <a:pPr lvl="1"/>
            <a:r>
              <a:rPr lang="ru-RU" dirty="0"/>
              <a:t>Транспортные сети</a:t>
            </a:r>
            <a:endParaRPr lang="en-US" dirty="0"/>
          </a:p>
          <a:p>
            <a:pPr lvl="1"/>
            <a:r>
              <a:rPr lang="en-US" dirty="0"/>
              <a:t>…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136" y="944880"/>
            <a:ext cx="5913120" cy="591312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6616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0" y="365125"/>
            <a:ext cx="10598150" cy="1325563"/>
          </a:xfrm>
        </p:spPr>
        <p:txBody>
          <a:bodyPr/>
          <a:lstStyle/>
          <a:p>
            <a:r>
              <a:rPr lang="en-US" dirty="0"/>
              <a:t>Node2vec: </a:t>
            </a:r>
            <a:r>
              <a:rPr lang="ru-RU" dirty="0"/>
              <a:t>миф №2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20</a:t>
            </a:fld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Объект 11"/>
              <p:cNvSpPr>
                <a:spLocks noGrp="1"/>
              </p:cNvSpPr>
              <p:nvPr>
                <p:ph idx="1"/>
              </p:nvPr>
            </p:nvSpPr>
            <p:spPr>
              <a:xfrm>
                <a:off x="685546" y="1678185"/>
                <a:ext cx="10804481" cy="436738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200000"/>
                  </a:lnSpc>
                  <a:buNone/>
                </a:pPr>
                <a:r>
                  <a:rPr lang="ru-RU" i="1" dirty="0"/>
                  <a:t>Миф</a:t>
                </a:r>
                <a:r>
                  <a:rPr lang="en-US" i="1" dirty="0"/>
                  <a:t>:</a:t>
                </a:r>
                <a:r>
                  <a:rPr lang="en-US" dirty="0"/>
                  <a:t> node2vec </a:t>
                </a:r>
                <a:r>
                  <a:rPr lang="ru-RU" dirty="0"/>
                  <a:t>быстро работает</a:t>
                </a:r>
                <a:endParaRPr lang="en-US" dirty="0"/>
              </a:p>
              <a:p>
                <a:pPr marL="0" indent="0">
                  <a:lnSpc>
                    <a:spcPct val="200000"/>
                  </a:lnSpc>
                  <a:buNone/>
                </a:pPr>
                <a:r>
                  <a:rPr lang="ru-RU" i="1" dirty="0"/>
                  <a:t>Реальность</a:t>
                </a:r>
                <a:r>
                  <a:rPr lang="en-US" i="1" dirty="0"/>
                  <a:t>:</a:t>
                </a:r>
                <a:r>
                  <a:rPr lang="en-US" dirty="0"/>
                  <a:t> </a:t>
                </a:r>
                <a:r>
                  <a:rPr lang="ru-RU" dirty="0"/>
                  <a:t>случайные блуждания второго порядка 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marL="0" indent="0">
                  <a:lnSpc>
                    <a:spcPct val="200000"/>
                  </a:lnSpc>
                  <a:buNone/>
                </a:pPr>
                <a:r>
                  <a:rPr lang="ru-RU" dirty="0"/>
                  <a:t>Худший случай для графов-звёзд</a:t>
                </a:r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(</a:t>
                </a:r>
                <a:r>
                  <a:rPr lang="ru-RU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или любых графов с вершинами с высокой степенью</a:t>
                </a:r>
                <a:r>
                  <a:rPr lang="en-US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16" name="Объект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546" y="1678185"/>
                <a:ext cx="10804481" cy="4367380"/>
              </a:xfrm>
              <a:blipFill>
                <a:blip r:embed="rId2"/>
                <a:stretch>
                  <a:fillRect l="-1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TextBox 118"/>
          <p:cNvSpPr txBox="1"/>
          <p:nvPr/>
        </p:nvSpPr>
        <p:spPr>
          <a:xfrm>
            <a:off x="677414" y="6369634"/>
            <a:ext cx="7576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Node2vec: scalable feature learning for networks. Grover &amp;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Leskovec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KDD 2016</a:t>
            </a:r>
          </a:p>
        </p:txBody>
      </p:sp>
      <p:sp>
        <p:nvSpPr>
          <p:cNvPr id="7" name="Овал 20">
            <a:extLst>
              <a:ext uri="{FF2B5EF4-FFF2-40B4-BE49-F238E27FC236}">
                <a16:creationId xmlns:a16="http://schemas.microsoft.com/office/drawing/2014/main" id="{F24F514D-496A-DD43-A0DF-083F115A96A2}"/>
              </a:ext>
            </a:extLst>
          </p:cNvPr>
          <p:cNvSpPr/>
          <p:nvPr/>
        </p:nvSpPr>
        <p:spPr>
          <a:xfrm>
            <a:off x="7581809" y="4677904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43">
            <a:extLst>
              <a:ext uri="{FF2B5EF4-FFF2-40B4-BE49-F238E27FC236}">
                <a16:creationId xmlns:a16="http://schemas.microsoft.com/office/drawing/2014/main" id="{94D88682-A135-F74E-A260-024D836F99D5}"/>
              </a:ext>
            </a:extLst>
          </p:cNvPr>
          <p:cNvCxnSpPr>
            <a:cxnSpLocks/>
            <a:stCxn id="7" idx="5"/>
            <a:endCxn id="14" idx="2"/>
          </p:cNvCxnSpPr>
          <p:nvPr/>
        </p:nvCxnSpPr>
        <p:spPr>
          <a:xfrm>
            <a:off x="7717229" y="4813324"/>
            <a:ext cx="577285" cy="287164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20">
            <a:extLst>
              <a:ext uri="{FF2B5EF4-FFF2-40B4-BE49-F238E27FC236}">
                <a16:creationId xmlns:a16="http://schemas.microsoft.com/office/drawing/2014/main" id="{FF6F3BAA-AC51-CB47-8B43-3CE38E107A8A}"/>
              </a:ext>
            </a:extLst>
          </p:cNvPr>
          <p:cNvSpPr/>
          <p:nvPr/>
        </p:nvSpPr>
        <p:spPr>
          <a:xfrm>
            <a:off x="6811038" y="4355311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20">
            <a:extLst>
              <a:ext uri="{FF2B5EF4-FFF2-40B4-BE49-F238E27FC236}">
                <a16:creationId xmlns:a16="http://schemas.microsoft.com/office/drawing/2014/main" id="{B64E9DC0-015B-4545-BFB1-E7D47BF192B4}"/>
              </a:ext>
            </a:extLst>
          </p:cNvPr>
          <p:cNvSpPr/>
          <p:nvPr/>
        </p:nvSpPr>
        <p:spPr>
          <a:xfrm>
            <a:off x="7076368" y="4055176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20">
            <a:extLst>
              <a:ext uri="{FF2B5EF4-FFF2-40B4-BE49-F238E27FC236}">
                <a16:creationId xmlns:a16="http://schemas.microsoft.com/office/drawing/2014/main" id="{0D1F2F9F-6621-0046-940C-44109CEA93E0}"/>
              </a:ext>
            </a:extLst>
          </p:cNvPr>
          <p:cNvSpPr/>
          <p:nvPr/>
        </p:nvSpPr>
        <p:spPr>
          <a:xfrm>
            <a:off x="7581809" y="3993453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20">
            <a:extLst>
              <a:ext uri="{FF2B5EF4-FFF2-40B4-BE49-F238E27FC236}">
                <a16:creationId xmlns:a16="http://schemas.microsoft.com/office/drawing/2014/main" id="{524B909D-3D38-2843-8636-411E38441EA5}"/>
              </a:ext>
            </a:extLst>
          </p:cNvPr>
          <p:cNvSpPr/>
          <p:nvPr/>
        </p:nvSpPr>
        <p:spPr>
          <a:xfrm>
            <a:off x="8094873" y="4163809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20">
            <a:extLst>
              <a:ext uri="{FF2B5EF4-FFF2-40B4-BE49-F238E27FC236}">
                <a16:creationId xmlns:a16="http://schemas.microsoft.com/office/drawing/2014/main" id="{4A562A66-E1B5-374F-90A3-01B1882799C8}"/>
              </a:ext>
            </a:extLst>
          </p:cNvPr>
          <p:cNvSpPr/>
          <p:nvPr/>
        </p:nvSpPr>
        <p:spPr>
          <a:xfrm>
            <a:off x="8352580" y="4598577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20">
            <a:extLst>
              <a:ext uri="{FF2B5EF4-FFF2-40B4-BE49-F238E27FC236}">
                <a16:creationId xmlns:a16="http://schemas.microsoft.com/office/drawing/2014/main" id="{C6B9668E-424C-C84E-9F09-179021A642CF}"/>
              </a:ext>
            </a:extLst>
          </p:cNvPr>
          <p:cNvSpPr/>
          <p:nvPr/>
        </p:nvSpPr>
        <p:spPr>
          <a:xfrm>
            <a:off x="8294514" y="5021161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20">
            <a:extLst>
              <a:ext uri="{FF2B5EF4-FFF2-40B4-BE49-F238E27FC236}">
                <a16:creationId xmlns:a16="http://schemas.microsoft.com/office/drawing/2014/main" id="{33E1ADDC-7D46-0745-81D1-B9788624BC9C}"/>
              </a:ext>
            </a:extLst>
          </p:cNvPr>
          <p:cNvSpPr/>
          <p:nvPr/>
        </p:nvSpPr>
        <p:spPr>
          <a:xfrm>
            <a:off x="7936219" y="5376012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20">
            <a:extLst>
              <a:ext uri="{FF2B5EF4-FFF2-40B4-BE49-F238E27FC236}">
                <a16:creationId xmlns:a16="http://schemas.microsoft.com/office/drawing/2014/main" id="{44EB8F24-63CC-FE48-9FE3-A44848492E79}"/>
              </a:ext>
            </a:extLst>
          </p:cNvPr>
          <p:cNvSpPr/>
          <p:nvPr/>
        </p:nvSpPr>
        <p:spPr>
          <a:xfrm>
            <a:off x="7352660" y="5375552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20">
            <a:extLst>
              <a:ext uri="{FF2B5EF4-FFF2-40B4-BE49-F238E27FC236}">
                <a16:creationId xmlns:a16="http://schemas.microsoft.com/office/drawing/2014/main" id="{BD62C007-8A70-CB41-9F18-516FB0FC6457}"/>
              </a:ext>
            </a:extLst>
          </p:cNvPr>
          <p:cNvSpPr/>
          <p:nvPr/>
        </p:nvSpPr>
        <p:spPr>
          <a:xfrm>
            <a:off x="6997041" y="5100488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20">
            <a:extLst>
              <a:ext uri="{FF2B5EF4-FFF2-40B4-BE49-F238E27FC236}">
                <a16:creationId xmlns:a16="http://schemas.microsoft.com/office/drawing/2014/main" id="{D41435AC-D456-2340-899D-C094D73DD75E}"/>
              </a:ext>
            </a:extLst>
          </p:cNvPr>
          <p:cNvSpPr/>
          <p:nvPr/>
        </p:nvSpPr>
        <p:spPr>
          <a:xfrm>
            <a:off x="6811038" y="4733459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43">
            <a:extLst>
              <a:ext uri="{FF2B5EF4-FFF2-40B4-BE49-F238E27FC236}">
                <a16:creationId xmlns:a16="http://schemas.microsoft.com/office/drawing/2014/main" id="{B75C4D42-65B7-3F4E-AE49-47308854F8DD}"/>
              </a:ext>
            </a:extLst>
          </p:cNvPr>
          <p:cNvCxnSpPr>
            <a:cxnSpLocks/>
            <a:stCxn id="7" idx="5"/>
            <a:endCxn id="15" idx="1"/>
          </p:cNvCxnSpPr>
          <p:nvPr/>
        </p:nvCxnSpPr>
        <p:spPr>
          <a:xfrm>
            <a:off x="7717229" y="4813324"/>
            <a:ext cx="242224" cy="585922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43">
            <a:extLst>
              <a:ext uri="{FF2B5EF4-FFF2-40B4-BE49-F238E27FC236}">
                <a16:creationId xmlns:a16="http://schemas.microsoft.com/office/drawing/2014/main" id="{E35ADF3C-3945-DE45-ACC4-1863772BEEB2}"/>
              </a:ext>
            </a:extLst>
          </p:cNvPr>
          <p:cNvCxnSpPr>
            <a:cxnSpLocks/>
            <a:stCxn id="7" idx="4"/>
            <a:endCxn id="17" idx="7"/>
          </p:cNvCxnSpPr>
          <p:nvPr/>
        </p:nvCxnSpPr>
        <p:spPr>
          <a:xfrm flipH="1">
            <a:off x="7488080" y="4836558"/>
            <a:ext cx="173056" cy="562228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43">
            <a:extLst>
              <a:ext uri="{FF2B5EF4-FFF2-40B4-BE49-F238E27FC236}">
                <a16:creationId xmlns:a16="http://schemas.microsoft.com/office/drawing/2014/main" id="{85AA271E-A905-D34B-B9DB-E0E8EE4A220C}"/>
              </a:ext>
            </a:extLst>
          </p:cNvPr>
          <p:cNvCxnSpPr>
            <a:cxnSpLocks/>
            <a:stCxn id="7" idx="3"/>
            <a:endCxn id="18" idx="7"/>
          </p:cNvCxnSpPr>
          <p:nvPr/>
        </p:nvCxnSpPr>
        <p:spPr>
          <a:xfrm flipH="1">
            <a:off x="7132461" y="4813324"/>
            <a:ext cx="472582" cy="310398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43">
            <a:extLst>
              <a:ext uri="{FF2B5EF4-FFF2-40B4-BE49-F238E27FC236}">
                <a16:creationId xmlns:a16="http://schemas.microsoft.com/office/drawing/2014/main" id="{165AAF16-4B29-7B46-B1D4-032E6DD31907}"/>
              </a:ext>
            </a:extLst>
          </p:cNvPr>
          <p:cNvCxnSpPr>
            <a:cxnSpLocks/>
            <a:stCxn id="7" idx="2"/>
            <a:endCxn id="19" idx="6"/>
          </p:cNvCxnSpPr>
          <p:nvPr/>
        </p:nvCxnSpPr>
        <p:spPr>
          <a:xfrm flipH="1">
            <a:off x="6969692" y="4757231"/>
            <a:ext cx="612117" cy="55555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43">
            <a:extLst>
              <a:ext uri="{FF2B5EF4-FFF2-40B4-BE49-F238E27FC236}">
                <a16:creationId xmlns:a16="http://schemas.microsoft.com/office/drawing/2014/main" id="{52748D07-7F73-604A-98EC-A58A6C9307B1}"/>
              </a:ext>
            </a:extLst>
          </p:cNvPr>
          <p:cNvCxnSpPr>
            <a:cxnSpLocks/>
            <a:stCxn id="7" idx="1"/>
            <a:endCxn id="9" idx="5"/>
          </p:cNvCxnSpPr>
          <p:nvPr/>
        </p:nvCxnSpPr>
        <p:spPr>
          <a:xfrm flipH="1" flipV="1">
            <a:off x="6946458" y="4490731"/>
            <a:ext cx="658585" cy="210407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43">
            <a:extLst>
              <a:ext uri="{FF2B5EF4-FFF2-40B4-BE49-F238E27FC236}">
                <a16:creationId xmlns:a16="http://schemas.microsoft.com/office/drawing/2014/main" id="{5717C00B-EB78-E84E-A590-6498D5238739}"/>
              </a:ext>
            </a:extLst>
          </p:cNvPr>
          <p:cNvCxnSpPr>
            <a:cxnSpLocks/>
            <a:stCxn id="7" idx="1"/>
            <a:endCxn id="10" idx="5"/>
          </p:cNvCxnSpPr>
          <p:nvPr/>
        </p:nvCxnSpPr>
        <p:spPr>
          <a:xfrm flipH="1" flipV="1">
            <a:off x="7211788" y="4190596"/>
            <a:ext cx="393255" cy="510542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43">
            <a:extLst>
              <a:ext uri="{FF2B5EF4-FFF2-40B4-BE49-F238E27FC236}">
                <a16:creationId xmlns:a16="http://schemas.microsoft.com/office/drawing/2014/main" id="{CCAC88FD-9771-264E-823A-F8553B4AF823}"/>
              </a:ext>
            </a:extLst>
          </p:cNvPr>
          <p:cNvCxnSpPr>
            <a:cxnSpLocks/>
            <a:stCxn id="7" idx="0"/>
            <a:endCxn id="11" idx="4"/>
          </p:cNvCxnSpPr>
          <p:nvPr/>
        </p:nvCxnSpPr>
        <p:spPr>
          <a:xfrm flipV="1">
            <a:off x="7661136" y="4152107"/>
            <a:ext cx="0" cy="525797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3">
            <a:extLst>
              <a:ext uri="{FF2B5EF4-FFF2-40B4-BE49-F238E27FC236}">
                <a16:creationId xmlns:a16="http://schemas.microsoft.com/office/drawing/2014/main" id="{C197728A-97BE-1A4C-B7EB-95C00E6B2C34}"/>
              </a:ext>
            </a:extLst>
          </p:cNvPr>
          <p:cNvCxnSpPr>
            <a:cxnSpLocks/>
            <a:stCxn id="7" idx="7"/>
            <a:endCxn id="12" idx="3"/>
          </p:cNvCxnSpPr>
          <p:nvPr/>
        </p:nvCxnSpPr>
        <p:spPr>
          <a:xfrm flipV="1">
            <a:off x="7717229" y="4299229"/>
            <a:ext cx="400878" cy="401909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E926E3B4-ADDF-BA43-9B77-C0CCA0AFBBDF}"/>
              </a:ext>
            </a:extLst>
          </p:cNvPr>
          <p:cNvCxnSpPr>
            <a:cxnSpLocks/>
            <a:stCxn id="7" idx="6"/>
            <a:endCxn id="13" idx="2"/>
          </p:cNvCxnSpPr>
          <p:nvPr/>
        </p:nvCxnSpPr>
        <p:spPr>
          <a:xfrm flipV="1">
            <a:off x="7740463" y="4677904"/>
            <a:ext cx="612117" cy="79327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409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0" y="365125"/>
            <a:ext cx="10598150" cy="1325563"/>
          </a:xfrm>
        </p:spPr>
        <p:txBody>
          <a:bodyPr/>
          <a:lstStyle/>
          <a:p>
            <a:r>
              <a:rPr lang="en-US" dirty="0"/>
              <a:t>Node2vec: </a:t>
            </a:r>
            <a:r>
              <a:rPr lang="ru-RU" dirty="0"/>
              <a:t>асимптотика</a:t>
            </a:r>
            <a:r>
              <a:rPr lang="en-US" dirty="0"/>
              <a:t> </a:t>
            </a:r>
            <a:r>
              <a:rPr lang="ru-RU" dirty="0"/>
              <a:t>и практика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21</a:t>
            </a:fld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Объект 11"/>
              <p:cNvSpPr>
                <a:spLocks noGrp="1"/>
              </p:cNvSpPr>
              <p:nvPr>
                <p:ph idx="1"/>
              </p:nvPr>
            </p:nvSpPr>
            <p:spPr>
              <a:xfrm>
                <a:off x="685546" y="1678184"/>
                <a:ext cx="11721349" cy="4468616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/>
                  <a:t>NB</a:t>
                </a:r>
                <a:r>
                  <a:rPr lang="en-US" dirty="0"/>
                  <a:t>: </a:t>
                </a:r>
                <a:r>
                  <a:rPr lang="ru-RU" dirty="0"/>
                  <a:t>сравнения в статье обманчивы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для всех</a:t>
                </a:r>
                <a:r>
                  <a:rPr lang="en-US" dirty="0"/>
                  <a:t>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dirty="0"/>
                  <a:t>В статье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=80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, </a:t>
                </a:r>
                <a:r>
                  <a:rPr lang="ru-RU" dirty="0"/>
                  <a:t>перебор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hlinkClick r:id="rId2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даёт плохие результаты</a:t>
                </a:r>
                <a:r>
                  <a:rPr lang="en-US" dirty="0"/>
                  <a:t>, </a:t>
                </a:r>
                <a:r>
                  <a:rPr lang="ru-RU" dirty="0"/>
                  <a:t>используйте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=80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dirty="0"/>
                  <a:t>Подбор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/>
                  <a:t>не даёт прироста на большинстве графов</a:t>
                </a:r>
                <a:endParaRPr lang="en-US" dirty="0"/>
              </a:p>
            </p:txBody>
          </p:sp>
        </mc:Choice>
        <mc:Fallback>
          <p:sp>
            <p:nvSpPr>
              <p:cNvPr id="16" name="Объект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546" y="1678184"/>
                <a:ext cx="11721349" cy="4468616"/>
              </a:xfrm>
              <a:blipFill>
                <a:blip r:embed="rId3"/>
                <a:stretch>
                  <a:fillRect l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2705B6A-0D77-BC40-9D3E-B49CA0C2656D}"/>
              </a:ext>
            </a:extLst>
          </p:cNvPr>
          <p:cNvSpPr txBox="1"/>
          <p:nvPr/>
        </p:nvSpPr>
        <p:spPr>
          <a:xfrm>
            <a:off x="677414" y="6369634"/>
            <a:ext cx="7576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Node2vec: scalable feature learning for networks. Grover &amp;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Leskovec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KDD 2016</a:t>
            </a:r>
          </a:p>
        </p:txBody>
      </p:sp>
    </p:spTree>
    <p:extLst>
      <p:ext uri="{BB962C8B-B14F-4D97-AF65-F5344CB8AC3E}">
        <p14:creationId xmlns:p14="http://schemas.microsoft.com/office/powerpoint/2010/main" val="3394843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0" y="365125"/>
            <a:ext cx="10598150" cy="1325563"/>
          </a:xfrm>
        </p:spPr>
        <p:txBody>
          <a:bodyPr/>
          <a:lstStyle/>
          <a:p>
            <a:r>
              <a:rPr lang="en-US" dirty="0"/>
              <a:t>Node2vec: </a:t>
            </a:r>
            <a:r>
              <a:rPr lang="ru-RU" dirty="0"/>
              <a:t>асимптотика</a:t>
            </a:r>
            <a:r>
              <a:rPr lang="en-US" dirty="0"/>
              <a:t> </a:t>
            </a:r>
            <a:r>
              <a:rPr lang="ru-RU" dirty="0"/>
              <a:t>и практика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22</a:t>
            </a:fld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Объект 11"/>
              <p:cNvSpPr>
                <a:spLocks noGrp="1"/>
              </p:cNvSpPr>
              <p:nvPr>
                <p:ph idx="1"/>
              </p:nvPr>
            </p:nvSpPr>
            <p:spPr>
              <a:xfrm>
                <a:off x="685546" y="1678184"/>
                <a:ext cx="11721349" cy="4468616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dirty="0">
                    <a:hlinkClick r:id="rId2"/>
                  </a:rPr>
                  <a:t>Код на питоне</a:t>
                </a:r>
                <a:r>
                  <a:rPr lang="ru-RU" dirty="0"/>
                  <a:t> делает все блуждания и вызывает </a:t>
                </a:r>
                <a:r>
                  <a:rPr lang="en-US" dirty="0"/>
                  <a:t>word2vec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dirty="0"/>
                  <a:t>Я написал версию на </a:t>
                </a:r>
                <a:r>
                  <a:rPr lang="en-US" dirty="0">
                    <a:hlinkClick r:id="rId3"/>
                  </a:rPr>
                  <a:t>C++</a:t>
                </a:r>
                <a:r>
                  <a:rPr lang="ru-RU" dirty="0"/>
                  <a:t> которая так не делает</a:t>
                </a:r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dirty="0"/>
                  <a:t>Препроцессинг до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:(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dirty="0">
                    <a:sym typeface="Wingdings" pitchFamily="2" charset="2"/>
                  </a:rPr>
                  <a:t>Эпоха делается за</a:t>
                </a:r>
                <a:r>
                  <a:rPr lang="en-US" dirty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>
                    <a:sym typeface="Wingdings" pitchFamily="2" charset="2"/>
                  </a:rPr>
                  <a:t> :)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dirty="0">
                    <a:sym typeface="Wingdings" pitchFamily="2" charset="2"/>
                  </a:rPr>
                  <a:t>На практике</a:t>
                </a:r>
                <a:r>
                  <a:rPr lang="en-US" dirty="0">
                    <a:sym typeface="Wingdings" pitchFamily="2" charset="2"/>
                  </a:rPr>
                  <a:t>: ~500</a:t>
                </a:r>
                <a:r>
                  <a:rPr lang="ru-RU" dirty="0">
                    <a:sym typeface="Wingdings" pitchFamily="2" charset="2"/>
                  </a:rPr>
                  <a:t>т</a:t>
                </a:r>
                <a:r>
                  <a:rPr lang="en-US" dirty="0">
                    <a:sym typeface="Wingdings" pitchFamily="2" charset="2"/>
                  </a:rPr>
                  <a:t> </a:t>
                </a:r>
                <a:r>
                  <a:rPr lang="ru-RU" dirty="0">
                    <a:sym typeface="Wingdings" pitchFamily="2" charset="2"/>
                  </a:rPr>
                  <a:t>вершин если повезло с графом</a:t>
                </a:r>
                <a:r>
                  <a:rPr lang="en-US" dirty="0">
                    <a:sym typeface="Wingdings" pitchFamily="2" charset="2"/>
                  </a:rPr>
                  <a:t>, </a:t>
                </a:r>
                <a:r>
                  <a:rPr lang="ru-RU" dirty="0">
                    <a:sym typeface="Wingdings" pitchFamily="2" charset="2"/>
                  </a:rPr>
                  <a:t>если нет</a:t>
                </a:r>
                <a:r>
                  <a:rPr lang="en-US" dirty="0">
                    <a:sym typeface="Wingdings" pitchFamily="2" charset="2"/>
                  </a:rPr>
                  <a:t>, ~50</a:t>
                </a:r>
                <a:r>
                  <a:rPr lang="ru-RU" dirty="0">
                    <a:sym typeface="Wingdings" pitchFamily="2" charset="2"/>
                  </a:rPr>
                  <a:t>т</a:t>
                </a:r>
                <a:endParaRPr lang="en-US" dirty="0">
                  <a:sym typeface="Wingdings" pitchFamily="2" charset="2"/>
                </a:endParaRPr>
              </a:p>
            </p:txBody>
          </p:sp>
        </mc:Choice>
        <mc:Fallback>
          <p:sp>
            <p:nvSpPr>
              <p:cNvPr id="16" name="Объект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546" y="1678184"/>
                <a:ext cx="11721349" cy="4468616"/>
              </a:xfrm>
              <a:blipFill>
                <a:blip r:embed="rId4"/>
                <a:stretch>
                  <a:fillRect l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2705B6A-0D77-BC40-9D3E-B49CA0C2656D}"/>
              </a:ext>
            </a:extLst>
          </p:cNvPr>
          <p:cNvSpPr txBox="1"/>
          <p:nvPr/>
        </p:nvSpPr>
        <p:spPr>
          <a:xfrm>
            <a:off x="677414" y="6369634"/>
            <a:ext cx="7576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Node2vec: scalable feature learning for networks. Grover &amp;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Leskovec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KDD 2016</a:t>
            </a:r>
          </a:p>
        </p:txBody>
      </p:sp>
    </p:spTree>
    <p:extLst>
      <p:ext uri="{BB962C8B-B14F-4D97-AF65-F5344CB8AC3E}">
        <p14:creationId xmlns:p14="http://schemas.microsoft.com/office/powerpoint/2010/main" val="3060930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0" y="365125"/>
            <a:ext cx="10598150" cy="1325563"/>
          </a:xfrm>
        </p:spPr>
        <p:txBody>
          <a:bodyPr/>
          <a:lstStyle/>
          <a:p>
            <a:r>
              <a:rPr lang="en-US" dirty="0"/>
              <a:t>VERSE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23</a:t>
            </a:fld>
            <a:endParaRPr lang="ru-RU" dirty="0"/>
          </a:p>
        </p:txBody>
      </p:sp>
      <p:cxnSp>
        <p:nvCxnSpPr>
          <p:cNvPr id="12" name="Прямая соединительная линия 106"/>
          <p:cNvCxnSpPr>
            <a:stCxn id="25" idx="0"/>
            <a:endCxn id="26" idx="3"/>
          </p:cNvCxnSpPr>
          <p:nvPr/>
        </p:nvCxnSpPr>
        <p:spPr>
          <a:xfrm flipV="1">
            <a:off x="2636699" y="3468391"/>
            <a:ext cx="198095" cy="54849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91"/>
          <p:cNvCxnSpPr>
            <a:stCxn id="21" idx="5"/>
            <a:endCxn id="25" idx="2"/>
          </p:cNvCxnSpPr>
          <p:nvPr/>
        </p:nvCxnSpPr>
        <p:spPr>
          <a:xfrm>
            <a:off x="2021074" y="3885767"/>
            <a:ext cx="536298" cy="21044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92"/>
          <p:cNvCxnSpPr>
            <a:stCxn id="18" idx="6"/>
            <a:endCxn id="20" idx="2"/>
          </p:cNvCxnSpPr>
          <p:nvPr/>
        </p:nvCxnSpPr>
        <p:spPr>
          <a:xfrm>
            <a:off x="1022867" y="2911727"/>
            <a:ext cx="594521" cy="283060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11"/>
          <p:cNvSpPr>
            <a:spLocks noGrp="1"/>
          </p:cNvSpPr>
          <p:nvPr>
            <p:ph idx="1"/>
          </p:nvPr>
        </p:nvSpPr>
        <p:spPr>
          <a:xfrm>
            <a:off x="685546" y="1678185"/>
            <a:ext cx="10804481" cy="633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ru-RU" dirty="0"/>
              <a:t>Случайные блуждания – мера похожести вершин</a:t>
            </a:r>
            <a:r>
              <a:rPr lang="en-US" dirty="0"/>
              <a:t>”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559614" y="4029022"/>
            <a:ext cx="1217284" cy="13701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864213" y="2832400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866772" y="3606729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617388" y="3115460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885654" y="3750347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469826" y="4386723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054852" y="5117726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022982" y="4872182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557372" y="4016883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811560" y="3332971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206488" y="4459125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65143" y="3824239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>
            <a:stCxn id="21" idx="4"/>
            <a:endCxn id="22" idx="0"/>
          </p:cNvCxnSpPr>
          <p:nvPr/>
        </p:nvCxnSpPr>
        <p:spPr>
          <a:xfrm flipH="1">
            <a:off x="1549153" y="3909002"/>
            <a:ext cx="415828" cy="477721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9" idx="4"/>
            <a:endCxn id="22" idx="1"/>
          </p:cNvCxnSpPr>
          <p:nvPr/>
        </p:nvCxnSpPr>
        <p:spPr>
          <a:xfrm>
            <a:off x="946100" y="3765383"/>
            <a:ext cx="546961" cy="6445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21" idx="0"/>
            <a:endCxn id="20" idx="4"/>
          </p:cNvCxnSpPr>
          <p:nvPr/>
        </p:nvCxnSpPr>
        <p:spPr>
          <a:xfrm flipH="1" flipV="1">
            <a:off x="1696717" y="3274115"/>
            <a:ext cx="268265" cy="476233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8" idx="6"/>
            <a:endCxn id="20" idx="2"/>
          </p:cNvCxnSpPr>
          <p:nvPr/>
        </p:nvCxnSpPr>
        <p:spPr>
          <a:xfrm>
            <a:off x="1022867" y="2911727"/>
            <a:ext cx="594522" cy="283060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8" idx="4"/>
            <a:endCxn id="19" idx="0"/>
          </p:cNvCxnSpPr>
          <p:nvPr/>
        </p:nvCxnSpPr>
        <p:spPr>
          <a:xfrm>
            <a:off x="943540" y="2991054"/>
            <a:ext cx="2559" cy="6156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8" idx="5"/>
            <a:endCxn id="21" idx="1"/>
          </p:cNvCxnSpPr>
          <p:nvPr/>
        </p:nvCxnSpPr>
        <p:spPr>
          <a:xfrm>
            <a:off x="999633" y="2967820"/>
            <a:ext cx="909255" cy="80576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20" idx="3"/>
            <a:endCxn id="19" idx="7"/>
          </p:cNvCxnSpPr>
          <p:nvPr/>
        </p:nvCxnSpPr>
        <p:spPr>
          <a:xfrm flipH="1">
            <a:off x="1002192" y="3250880"/>
            <a:ext cx="638432" cy="37908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23" idx="0"/>
            <a:endCxn id="22" idx="3"/>
          </p:cNvCxnSpPr>
          <p:nvPr/>
        </p:nvCxnSpPr>
        <p:spPr>
          <a:xfrm flipV="1">
            <a:off x="1134180" y="4522142"/>
            <a:ext cx="358880" cy="59558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23" idx="6"/>
            <a:endCxn id="24" idx="2"/>
          </p:cNvCxnSpPr>
          <p:nvPr/>
        </p:nvCxnSpPr>
        <p:spPr>
          <a:xfrm flipV="1">
            <a:off x="1213507" y="4951509"/>
            <a:ext cx="809476" cy="24554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22" idx="5"/>
            <a:endCxn id="24" idx="1"/>
          </p:cNvCxnSpPr>
          <p:nvPr/>
        </p:nvCxnSpPr>
        <p:spPr>
          <a:xfrm>
            <a:off x="1605246" y="4522142"/>
            <a:ext cx="440971" cy="3732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27" idx="0"/>
            <a:endCxn id="28" idx="4"/>
          </p:cNvCxnSpPr>
          <p:nvPr/>
        </p:nvCxnSpPr>
        <p:spPr>
          <a:xfrm flipV="1">
            <a:off x="3285816" y="3982892"/>
            <a:ext cx="158654" cy="47623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27" idx="1"/>
            <a:endCxn id="25" idx="5"/>
          </p:cNvCxnSpPr>
          <p:nvPr/>
        </p:nvCxnSpPr>
        <p:spPr>
          <a:xfrm flipH="1" flipV="1">
            <a:off x="2692791" y="4152302"/>
            <a:ext cx="536931" cy="330057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26" idx="6"/>
            <a:endCxn id="28" idx="1"/>
          </p:cNvCxnSpPr>
          <p:nvPr/>
        </p:nvCxnSpPr>
        <p:spPr>
          <a:xfrm>
            <a:off x="2970214" y="3412298"/>
            <a:ext cx="418163" cy="435175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22" idx="6"/>
            <a:endCxn id="25" idx="3"/>
          </p:cNvCxnSpPr>
          <p:nvPr/>
        </p:nvCxnSpPr>
        <p:spPr>
          <a:xfrm flipV="1">
            <a:off x="1628480" y="4152302"/>
            <a:ext cx="952126" cy="313748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21" idx="5"/>
            <a:endCxn id="25" idx="2"/>
          </p:cNvCxnSpPr>
          <p:nvPr/>
        </p:nvCxnSpPr>
        <p:spPr>
          <a:xfrm>
            <a:off x="2021073" y="3885768"/>
            <a:ext cx="536299" cy="210442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26" idx="3"/>
            <a:endCxn id="25" idx="0"/>
          </p:cNvCxnSpPr>
          <p:nvPr/>
        </p:nvCxnSpPr>
        <p:spPr>
          <a:xfrm flipH="1">
            <a:off x="2636699" y="3468390"/>
            <a:ext cx="198095" cy="548492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18" idx="6"/>
            <a:endCxn id="26" idx="1"/>
          </p:cNvCxnSpPr>
          <p:nvPr/>
        </p:nvCxnSpPr>
        <p:spPr>
          <a:xfrm>
            <a:off x="1022867" y="2911727"/>
            <a:ext cx="1811927" cy="444478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3"/>
          <p:cNvGrpSpPr/>
          <p:nvPr/>
        </p:nvGrpSpPr>
        <p:grpSpPr>
          <a:xfrm>
            <a:off x="4862007" y="3440259"/>
            <a:ext cx="1635638" cy="1567627"/>
            <a:chOff x="4535120" y="3429769"/>
            <a:chExt cx="1635638" cy="1567627"/>
          </a:xfrm>
        </p:grpSpPr>
        <p:sp>
          <p:nvSpPr>
            <p:cNvPr id="64" name="Овал 63"/>
            <p:cNvSpPr/>
            <p:nvPr/>
          </p:nvSpPr>
          <p:spPr>
            <a:xfrm>
              <a:off x="5645478" y="3429769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4909897" y="3432043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4538613" y="3429769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6012104" y="3429769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5278852" y="3429769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9" name="Прямая соединительная линия 68"/>
            <p:cNvCxnSpPr>
              <a:stCxn id="65" idx="2"/>
              <a:endCxn id="66" idx="6"/>
            </p:cNvCxnSpPr>
            <p:nvPr/>
          </p:nvCxnSpPr>
          <p:spPr>
            <a:xfrm flipH="1" flipV="1">
              <a:off x="4697267" y="3509096"/>
              <a:ext cx="212630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>
              <a:stCxn id="68" idx="2"/>
              <a:endCxn id="65" idx="6"/>
            </p:cNvCxnSpPr>
            <p:nvPr/>
          </p:nvCxnSpPr>
          <p:spPr>
            <a:xfrm flipH="1">
              <a:off x="5068551" y="3509096"/>
              <a:ext cx="210301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>
              <a:stCxn id="64" idx="2"/>
              <a:endCxn id="68" idx="6"/>
            </p:cNvCxnSpPr>
            <p:nvPr/>
          </p:nvCxnSpPr>
          <p:spPr>
            <a:xfrm flipH="1">
              <a:off x="5437506" y="3509096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>
              <a:stCxn id="67" idx="2"/>
              <a:endCxn id="64" idx="6"/>
            </p:cNvCxnSpPr>
            <p:nvPr/>
          </p:nvCxnSpPr>
          <p:spPr>
            <a:xfrm flipH="1">
              <a:off x="5804132" y="3509096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Овал 72"/>
            <p:cNvSpPr/>
            <p:nvPr/>
          </p:nvSpPr>
          <p:spPr>
            <a:xfrm>
              <a:off x="5641985" y="3780076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4906404" y="3782350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4535120" y="3780076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6008611" y="3780076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5275359" y="3780076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8" name="Прямая соединительная линия 77"/>
            <p:cNvCxnSpPr>
              <a:stCxn id="74" idx="2"/>
              <a:endCxn id="75" idx="6"/>
            </p:cNvCxnSpPr>
            <p:nvPr/>
          </p:nvCxnSpPr>
          <p:spPr>
            <a:xfrm flipH="1" flipV="1">
              <a:off x="4693774" y="3859403"/>
              <a:ext cx="212630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>
              <a:stCxn id="77" idx="2"/>
              <a:endCxn id="74" idx="6"/>
            </p:cNvCxnSpPr>
            <p:nvPr/>
          </p:nvCxnSpPr>
          <p:spPr>
            <a:xfrm flipH="1">
              <a:off x="5065058" y="3859403"/>
              <a:ext cx="210301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>
              <a:stCxn id="73" idx="2"/>
              <a:endCxn id="77" idx="6"/>
            </p:cNvCxnSpPr>
            <p:nvPr/>
          </p:nvCxnSpPr>
          <p:spPr>
            <a:xfrm flipH="1">
              <a:off x="5434013" y="3859403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>
              <a:stCxn id="76" idx="2"/>
              <a:endCxn id="73" idx="6"/>
            </p:cNvCxnSpPr>
            <p:nvPr/>
          </p:nvCxnSpPr>
          <p:spPr>
            <a:xfrm flipH="1">
              <a:off x="5800639" y="3859403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Овал 81"/>
            <p:cNvSpPr/>
            <p:nvPr/>
          </p:nvSpPr>
          <p:spPr>
            <a:xfrm>
              <a:off x="5641985" y="4135854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4906404" y="4138128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4535120" y="4135854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6008611" y="4135854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5275359" y="4135854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7" name="Прямая соединительная линия 86"/>
            <p:cNvCxnSpPr>
              <a:stCxn id="83" idx="2"/>
              <a:endCxn id="84" idx="6"/>
            </p:cNvCxnSpPr>
            <p:nvPr/>
          </p:nvCxnSpPr>
          <p:spPr>
            <a:xfrm flipH="1" flipV="1">
              <a:off x="4693774" y="4215181"/>
              <a:ext cx="212630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>
              <a:stCxn id="86" idx="2"/>
              <a:endCxn id="83" idx="6"/>
            </p:cNvCxnSpPr>
            <p:nvPr/>
          </p:nvCxnSpPr>
          <p:spPr>
            <a:xfrm flipH="1">
              <a:off x="5065058" y="4215181"/>
              <a:ext cx="210301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>
              <a:stCxn id="82" idx="2"/>
              <a:endCxn id="86" idx="6"/>
            </p:cNvCxnSpPr>
            <p:nvPr/>
          </p:nvCxnSpPr>
          <p:spPr>
            <a:xfrm flipH="1">
              <a:off x="5434013" y="4215181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>
              <a:stCxn id="85" idx="2"/>
              <a:endCxn id="82" idx="6"/>
            </p:cNvCxnSpPr>
            <p:nvPr/>
          </p:nvCxnSpPr>
          <p:spPr>
            <a:xfrm flipH="1">
              <a:off x="5800639" y="4215181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Овал 90"/>
            <p:cNvSpPr/>
            <p:nvPr/>
          </p:nvSpPr>
          <p:spPr>
            <a:xfrm>
              <a:off x="5645478" y="4486161"/>
              <a:ext cx="158654" cy="15865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4909897" y="4488435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4538613" y="4486161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6012104" y="4486161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5278852" y="4486161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6" name="Прямая соединительная линия 95"/>
            <p:cNvCxnSpPr>
              <a:stCxn id="92" idx="2"/>
              <a:endCxn id="93" idx="6"/>
            </p:cNvCxnSpPr>
            <p:nvPr/>
          </p:nvCxnSpPr>
          <p:spPr>
            <a:xfrm flipH="1" flipV="1">
              <a:off x="4697267" y="4565488"/>
              <a:ext cx="212630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>
              <a:stCxn id="95" idx="2"/>
              <a:endCxn id="92" idx="6"/>
            </p:cNvCxnSpPr>
            <p:nvPr/>
          </p:nvCxnSpPr>
          <p:spPr>
            <a:xfrm flipH="1">
              <a:off x="5068551" y="4565488"/>
              <a:ext cx="210301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>
              <a:stCxn id="91" idx="2"/>
              <a:endCxn id="95" idx="6"/>
            </p:cNvCxnSpPr>
            <p:nvPr/>
          </p:nvCxnSpPr>
          <p:spPr>
            <a:xfrm flipH="1">
              <a:off x="5437506" y="4565488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>
              <a:stCxn id="94" idx="2"/>
              <a:endCxn id="91" idx="6"/>
            </p:cNvCxnSpPr>
            <p:nvPr/>
          </p:nvCxnSpPr>
          <p:spPr>
            <a:xfrm flipH="1">
              <a:off x="5804132" y="4565488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Овал 99"/>
            <p:cNvSpPr/>
            <p:nvPr/>
          </p:nvSpPr>
          <p:spPr>
            <a:xfrm>
              <a:off x="5641985" y="4836468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4906404" y="4838742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535120" y="4836468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6008611" y="4836468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5275359" y="4836468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5" name="Прямая соединительная линия 104"/>
            <p:cNvCxnSpPr>
              <a:stCxn id="101" idx="2"/>
              <a:endCxn id="102" idx="6"/>
            </p:cNvCxnSpPr>
            <p:nvPr/>
          </p:nvCxnSpPr>
          <p:spPr>
            <a:xfrm flipH="1" flipV="1">
              <a:off x="4693774" y="4915795"/>
              <a:ext cx="212630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>
              <a:stCxn id="104" idx="2"/>
              <a:endCxn id="101" idx="6"/>
            </p:cNvCxnSpPr>
            <p:nvPr/>
          </p:nvCxnSpPr>
          <p:spPr>
            <a:xfrm flipH="1">
              <a:off x="5065058" y="4915795"/>
              <a:ext cx="210301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>
              <a:stCxn id="100" idx="2"/>
              <a:endCxn id="104" idx="6"/>
            </p:cNvCxnSpPr>
            <p:nvPr/>
          </p:nvCxnSpPr>
          <p:spPr>
            <a:xfrm flipH="1">
              <a:off x="5434013" y="4915795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>
              <a:stCxn id="103" idx="2"/>
              <a:endCxn id="100" idx="6"/>
            </p:cNvCxnSpPr>
            <p:nvPr/>
          </p:nvCxnSpPr>
          <p:spPr>
            <a:xfrm flipH="1">
              <a:off x="5800639" y="4915795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9" name="Прямая со стрелкой 108"/>
          <p:cNvCxnSpPr/>
          <p:nvPr/>
        </p:nvCxnSpPr>
        <p:spPr>
          <a:xfrm>
            <a:off x="6599893" y="4042723"/>
            <a:ext cx="1217284" cy="13701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Рисунок 1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50" y="3421859"/>
            <a:ext cx="3359751" cy="1255427"/>
          </a:xfrm>
          <a:prstGeom prst="rect">
            <a:avLst/>
          </a:prstGeom>
        </p:spPr>
      </p:pic>
      <p:grpSp>
        <p:nvGrpSpPr>
          <p:cNvPr id="113" name="Group 1"/>
          <p:cNvGrpSpPr/>
          <p:nvPr/>
        </p:nvGrpSpPr>
        <p:grpSpPr>
          <a:xfrm>
            <a:off x="8694035" y="3903566"/>
            <a:ext cx="2409634" cy="1216450"/>
            <a:chOff x="8367148" y="3893076"/>
            <a:chExt cx="2409634" cy="12164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/>
                <p:cNvSpPr txBox="1"/>
                <p:nvPr/>
              </p:nvSpPr>
              <p:spPr>
                <a:xfrm>
                  <a:off x="8369053" y="3924137"/>
                  <a:ext cx="2773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oMath>
                    </m:oMathPara>
                  </a14:m>
                  <a:endParaRPr lang="ru-RU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TextBox 1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9053" y="3924137"/>
                  <a:ext cx="277319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8182" r="-18182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/>
                <p:cNvSpPr txBox="1"/>
                <p:nvPr/>
              </p:nvSpPr>
              <p:spPr>
                <a:xfrm>
                  <a:off x="10051419" y="3893076"/>
                  <a:ext cx="404919" cy="2819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TextBox 1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1419" y="3893076"/>
                  <a:ext cx="404919" cy="281937"/>
                </a:xfrm>
                <a:prstGeom prst="rect">
                  <a:avLst/>
                </a:prstGeom>
                <a:blipFill>
                  <a:blip r:embed="rId4"/>
                  <a:stretch>
                    <a:fillRect l="-9091" t="-4545" r="-6061"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6" name="Прямая со стрелкой 115"/>
            <p:cNvCxnSpPr/>
            <p:nvPr/>
          </p:nvCxnSpPr>
          <p:spPr>
            <a:xfrm flipH="1" flipV="1">
              <a:off x="8509829" y="4201136"/>
              <a:ext cx="259976" cy="59565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 стрелкой 116"/>
            <p:cNvCxnSpPr/>
            <p:nvPr/>
          </p:nvCxnSpPr>
          <p:spPr>
            <a:xfrm flipV="1">
              <a:off x="10018419" y="4165047"/>
              <a:ext cx="163146" cy="67142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Прямоугольник 117"/>
            <p:cNvSpPr/>
            <p:nvPr/>
          </p:nvSpPr>
          <p:spPr>
            <a:xfrm>
              <a:off x="8367148" y="4740194"/>
              <a:ext cx="24096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shared representation</a:t>
              </a:r>
              <a:endParaRPr lang="ru-RU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677414" y="6369634"/>
            <a:ext cx="8315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VERSE: Versatile graph embeddings from similarity measures. Tsitsulin et al., WWW 2018</a:t>
            </a:r>
          </a:p>
        </p:txBody>
      </p:sp>
      <p:sp>
        <p:nvSpPr>
          <p:cNvPr id="130" name="Овал 47">
            <a:extLst>
              <a:ext uri="{FF2B5EF4-FFF2-40B4-BE49-F238E27FC236}">
                <a16:creationId xmlns:a16="http://schemas.microsoft.com/office/drawing/2014/main" id="{7309FB74-B4D1-7349-B0CA-E28AFB7A33E8}"/>
              </a:ext>
            </a:extLst>
          </p:cNvPr>
          <p:cNvSpPr/>
          <p:nvPr/>
        </p:nvSpPr>
        <p:spPr>
          <a:xfrm>
            <a:off x="4862007" y="3089952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48">
            <a:extLst>
              <a:ext uri="{FF2B5EF4-FFF2-40B4-BE49-F238E27FC236}">
                <a16:creationId xmlns:a16="http://schemas.microsoft.com/office/drawing/2014/main" id="{6EA6EA59-8298-B147-86CF-3E0FCF6F81D7}"/>
              </a:ext>
            </a:extLst>
          </p:cNvPr>
          <p:cNvSpPr/>
          <p:nvPr/>
        </p:nvSpPr>
        <p:spPr>
          <a:xfrm>
            <a:off x="5233291" y="3092226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2" name="Прямая соединительная линия 49">
            <a:extLst>
              <a:ext uri="{FF2B5EF4-FFF2-40B4-BE49-F238E27FC236}">
                <a16:creationId xmlns:a16="http://schemas.microsoft.com/office/drawing/2014/main" id="{9EDADED9-61E6-6B43-A9A8-41E8956CAE0F}"/>
              </a:ext>
            </a:extLst>
          </p:cNvPr>
          <p:cNvCxnSpPr>
            <a:stCxn id="131" idx="2"/>
            <a:endCxn id="130" idx="6"/>
          </p:cNvCxnSpPr>
          <p:nvPr/>
        </p:nvCxnSpPr>
        <p:spPr>
          <a:xfrm flipH="1" flipV="1">
            <a:off x="5020661" y="3169279"/>
            <a:ext cx="212630" cy="2274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Овал 51">
            <a:extLst>
              <a:ext uri="{FF2B5EF4-FFF2-40B4-BE49-F238E27FC236}">
                <a16:creationId xmlns:a16="http://schemas.microsoft.com/office/drawing/2014/main" id="{BCDFB6B0-6B87-1140-9A38-120F6D108F1F}"/>
              </a:ext>
            </a:extLst>
          </p:cNvPr>
          <p:cNvSpPr/>
          <p:nvPr/>
        </p:nvSpPr>
        <p:spPr>
          <a:xfrm>
            <a:off x="5602246" y="3089952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4" name="Прямая соединительная линия 52">
            <a:extLst>
              <a:ext uri="{FF2B5EF4-FFF2-40B4-BE49-F238E27FC236}">
                <a16:creationId xmlns:a16="http://schemas.microsoft.com/office/drawing/2014/main" id="{A1154B05-3114-B649-B26D-5793295EC95D}"/>
              </a:ext>
            </a:extLst>
          </p:cNvPr>
          <p:cNvCxnSpPr>
            <a:stCxn id="133" idx="2"/>
            <a:endCxn id="131" idx="6"/>
          </p:cNvCxnSpPr>
          <p:nvPr/>
        </p:nvCxnSpPr>
        <p:spPr>
          <a:xfrm flipH="1">
            <a:off x="5391945" y="3169279"/>
            <a:ext cx="210301" cy="2274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Овал 54">
            <a:extLst>
              <a:ext uri="{FF2B5EF4-FFF2-40B4-BE49-F238E27FC236}">
                <a16:creationId xmlns:a16="http://schemas.microsoft.com/office/drawing/2014/main" id="{0F8D94D7-0D38-774E-953C-AF46C6D74CD8}"/>
              </a:ext>
            </a:extLst>
          </p:cNvPr>
          <p:cNvSpPr/>
          <p:nvPr/>
        </p:nvSpPr>
        <p:spPr>
          <a:xfrm>
            <a:off x="5968872" y="3089952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6" name="Прямая соединительная линия 55">
            <a:extLst>
              <a:ext uri="{FF2B5EF4-FFF2-40B4-BE49-F238E27FC236}">
                <a16:creationId xmlns:a16="http://schemas.microsoft.com/office/drawing/2014/main" id="{89C55A8F-D3A0-9947-9EC6-EFC40DE041A4}"/>
              </a:ext>
            </a:extLst>
          </p:cNvPr>
          <p:cNvCxnSpPr>
            <a:stCxn id="135" idx="2"/>
            <a:endCxn id="133" idx="6"/>
          </p:cNvCxnSpPr>
          <p:nvPr/>
        </p:nvCxnSpPr>
        <p:spPr>
          <a:xfrm flipH="1">
            <a:off x="5760900" y="3169279"/>
            <a:ext cx="207972" cy="0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Овал 57">
            <a:extLst>
              <a:ext uri="{FF2B5EF4-FFF2-40B4-BE49-F238E27FC236}">
                <a16:creationId xmlns:a16="http://schemas.microsoft.com/office/drawing/2014/main" id="{6A6AC4E0-CD47-444B-86DE-0922D305245B}"/>
              </a:ext>
            </a:extLst>
          </p:cNvPr>
          <p:cNvSpPr/>
          <p:nvPr/>
        </p:nvSpPr>
        <p:spPr>
          <a:xfrm>
            <a:off x="6335498" y="3089952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8" name="Прямая соединительная линия 59">
            <a:extLst>
              <a:ext uri="{FF2B5EF4-FFF2-40B4-BE49-F238E27FC236}">
                <a16:creationId xmlns:a16="http://schemas.microsoft.com/office/drawing/2014/main" id="{CD447548-8425-7048-A790-B4F7BD929912}"/>
              </a:ext>
            </a:extLst>
          </p:cNvPr>
          <p:cNvCxnSpPr>
            <a:stCxn id="137" idx="2"/>
            <a:endCxn id="135" idx="6"/>
          </p:cNvCxnSpPr>
          <p:nvPr/>
        </p:nvCxnSpPr>
        <p:spPr>
          <a:xfrm flipH="1">
            <a:off x="6127526" y="3169279"/>
            <a:ext cx="207972" cy="0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B93364E-19E3-F247-AFF0-738C3A93093E}"/>
              </a:ext>
            </a:extLst>
          </p:cNvPr>
          <p:cNvGrpSpPr/>
          <p:nvPr/>
        </p:nvGrpSpPr>
        <p:grpSpPr>
          <a:xfrm>
            <a:off x="4067236" y="2608842"/>
            <a:ext cx="3121668" cy="3119173"/>
            <a:chOff x="4326251" y="2731008"/>
            <a:chExt cx="2388627" cy="2386718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04BFD43E-470B-AE48-B54C-CA5C0519BDFE}"/>
                </a:ext>
              </a:extLst>
            </p:cNvPr>
            <p:cNvCxnSpPr/>
            <p:nvPr/>
          </p:nvCxnSpPr>
          <p:spPr>
            <a:xfrm>
              <a:off x="4328160" y="2731008"/>
              <a:ext cx="2386718" cy="2386718"/>
            </a:xfrm>
            <a:prstGeom prst="line">
              <a:avLst/>
            </a:prstGeom>
            <a:ln w="76200">
              <a:solidFill>
                <a:srgbClr val="E41A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8444FC4A-37F6-7C41-ADE0-A88577B73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26251" y="2731008"/>
              <a:ext cx="2184847" cy="2338260"/>
            </a:xfrm>
            <a:prstGeom prst="line">
              <a:avLst/>
            </a:prstGeom>
            <a:ln w="76200">
              <a:solidFill>
                <a:srgbClr val="E41A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AF71971E-FB0D-EE43-A66C-CFB7EDD6E6A4}"/>
              </a:ext>
            </a:extLst>
          </p:cNvPr>
          <p:cNvSpPr txBox="1"/>
          <p:nvPr/>
        </p:nvSpPr>
        <p:spPr>
          <a:xfrm>
            <a:off x="7842062" y="3026237"/>
            <a:ext cx="3650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word2vec</a:t>
            </a:r>
            <a:endParaRPr lang="ru-RU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55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0" y="365125"/>
            <a:ext cx="10598150" cy="1325563"/>
          </a:xfrm>
        </p:spPr>
        <p:txBody>
          <a:bodyPr/>
          <a:lstStyle/>
          <a:p>
            <a:r>
              <a:rPr lang="en-US" dirty="0"/>
              <a:t>VERSE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16" name="Объект 11"/>
          <p:cNvSpPr>
            <a:spLocks noGrp="1"/>
          </p:cNvSpPr>
          <p:nvPr>
            <p:ph idx="1"/>
          </p:nvPr>
        </p:nvSpPr>
        <p:spPr>
          <a:xfrm>
            <a:off x="685546" y="1678185"/>
            <a:ext cx="10804481" cy="633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ru-RU" dirty="0"/>
              <a:t>Случайные блуждания – мера похожести вершин</a:t>
            </a:r>
            <a:r>
              <a:rPr lang="en-US" dirty="0"/>
              <a:t>”</a:t>
            </a:r>
            <a:endParaRPr lang="ru-RU" dirty="0"/>
          </a:p>
        </p:txBody>
      </p:sp>
      <p:sp>
        <p:nvSpPr>
          <p:cNvPr id="119" name="TextBox 118"/>
          <p:cNvSpPr txBox="1"/>
          <p:nvPr/>
        </p:nvSpPr>
        <p:spPr>
          <a:xfrm>
            <a:off x="677414" y="6369634"/>
            <a:ext cx="8315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VERSE: Versatile graph embeddings from similarity measures. Tsitsulin et al., WWW 2018</a:t>
            </a:r>
          </a:p>
        </p:txBody>
      </p:sp>
      <p:cxnSp>
        <p:nvCxnSpPr>
          <p:cNvPr id="157" name="Прямая со стрелкой 153">
            <a:extLst>
              <a:ext uri="{FF2B5EF4-FFF2-40B4-BE49-F238E27FC236}">
                <a16:creationId xmlns:a16="http://schemas.microsoft.com/office/drawing/2014/main" id="{3469CB77-60E0-DE4A-BF15-F4EF4EE68361}"/>
              </a:ext>
            </a:extLst>
          </p:cNvPr>
          <p:cNvCxnSpPr/>
          <p:nvPr/>
        </p:nvCxnSpPr>
        <p:spPr>
          <a:xfrm>
            <a:off x="3650184" y="3840067"/>
            <a:ext cx="1217284" cy="13701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Прямоугольник 154">
                <a:extLst>
                  <a:ext uri="{FF2B5EF4-FFF2-40B4-BE49-F238E27FC236}">
                    <a16:creationId xmlns:a16="http://schemas.microsoft.com/office/drawing/2014/main" id="{931D901B-C538-0142-8565-830E6629B4F8}"/>
                  </a:ext>
                </a:extLst>
              </p:cNvPr>
              <p:cNvSpPr/>
              <p:nvPr/>
            </p:nvSpPr>
            <p:spPr>
              <a:xfrm>
                <a:off x="4748375" y="2746251"/>
                <a:ext cx="10617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𝑠𝑖𝑚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,⋅)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58" name="Прямоугольник 154">
                <a:extLst>
                  <a:ext uri="{FF2B5EF4-FFF2-40B4-BE49-F238E27FC236}">
                    <a16:creationId xmlns:a16="http://schemas.microsoft.com/office/drawing/2014/main" id="{931D901B-C538-0142-8565-830E6629B4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375" y="2746251"/>
                <a:ext cx="1061701" cy="369332"/>
              </a:xfrm>
              <a:prstGeom prst="rect">
                <a:avLst/>
              </a:prstGeom>
              <a:blipFill>
                <a:blip r:embed="rId2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Прямоугольник 7">
                <a:extLst>
                  <a:ext uri="{FF2B5EF4-FFF2-40B4-BE49-F238E27FC236}">
                    <a16:creationId xmlns:a16="http://schemas.microsoft.com/office/drawing/2014/main" id="{ADA08790-14DE-E140-8B77-49775A4CBE88}"/>
                  </a:ext>
                </a:extLst>
              </p:cNvPr>
              <p:cNvSpPr/>
              <p:nvPr/>
            </p:nvSpPr>
            <p:spPr>
              <a:xfrm>
                <a:off x="6481366" y="2702227"/>
                <a:ext cx="10617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𝑠𝑖𝑚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,⋅)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65" name="Прямоугольник 7">
                <a:extLst>
                  <a:ext uri="{FF2B5EF4-FFF2-40B4-BE49-F238E27FC236}">
                    <a16:creationId xmlns:a16="http://schemas.microsoft.com/office/drawing/2014/main" id="{ADA08790-14DE-E140-8B77-49775A4CBE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366" y="2702227"/>
                <a:ext cx="1061701" cy="369332"/>
              </a:xfrm>
              <a:prstGeom prst="rect">
                <a:avLst/>
              </a:prstGeom>
              <a:blipFill>
                <a:blip r:embed="rId3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6" name="Picture 1">
            <a:extLst>
              <a:ext uri="{FF2B5EF4-FFF2-40B4-BE49-F238E27FC236}">
                <a16:creationId xmlns:a16="http://schemas.microsoft.com/office/drawing/2014/main" id="{B27E8F21-DE89-0E4C-A1F8-50FC66D547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78" y="3032024"/>
            <a:ext cx="2536843" cy="1718660"/>
          </a:xfrm>
          <a:prstGeom prst="rect">
            <a:avLst/>
          </a:prstGeom>
        </p:spPr>
      </p:pic>
      <p:grpSp>
        <p:nvGrpSpPr>
          <p:cNvPr id="167" name="Group 46">
            <a:extLst>
              <a:ext uri="{FF2B5EF4-FFF2-40B4-BE49-F238E27FC236}">
                <a16:creationId xmlns:a16="http://schemas.microsoft.com/office/drawing/2014/main" id="{410BF83F-4EB9-3F45-86A9-7358A3D839E1}"/>
              </a:ext>
            </a:extLst>
          </p:cNvPr>
          <p:cNvGrpSpPr/>
          <p:nvPr/>
        </p:nvGrpSpPr>
        <p:grpSpPr>
          <a:xfrm>
            <a:off x="5045268" y="4741528"/>
            <a:ext cx="261507" cy="307777"/>
            <a:chOff x="1227470" y="3014704"/>
            <a:chExt cx="261507" cy="307777"/>
          </a:xfrm>
        </p:grpSpPr>
        <p:sp>
          <p:nvSpPr>
            <p:cNvPr id="168" name="Овал 116">
              <a:extLst>
                <a:ext uri="{FF2B5EF4-FFF2-40B4-BE49-F238E27FC236}">
                  <a16:creationId xmlns:a16="http://schemas.microsoft.com/office/drawing/2014/main" id="{EF272D6B-E2BB-6B45-9EE3-858D7B0CB07C}"/>
                </a:ext>
              </a:extLst>
            </p:cNvPr>
            <p:cNvSpPr/>
            <p:nvPr/>
          </p:nvSpPr>
          <p:spPr>
            <a:xfrm>
              <a:off x="1290501" y="3104970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Прямоугольник 8">
                  <a:extLst>
                    <a:ext uri="{FF2B5EF4-FFF2-40B4-BE49-F238E27FC236}">
                      <a16:creationId xmlns:a16="http://schemas.microsoft.com/office/drawing/2014/main" id="{53C0CED8-EBC9-9C4A-9B92-452CD597EBCF}"/>
                    </a:ext>
                  </a:extLst>
                </p:cNvPr>
                <p:cNvSpPr/>
                <p:nvPr/>
              </p:nvSpPr>
              <p:spPr>
                <a:xfrm>
                  <a:off x="1227470" y="3014704"/>
                  <a:ext cx="261507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69" name="Прямоугольник 8">
                  <a:extLst>
                    <a:ext uri="{FF2B5EF4-FFF2-40B4-BE49-F238E27FC236}">
                      <a16:creationId xmlns:a16="http://schemas.microsoft.com/office/drawing/2014/main" id="{53C0CED8-EBC9-9C4A-9B92-452CD597EBC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7470" y="3014704"/>
                  <a:ext cx="261507" cy="3077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0" name="Group 49">
            <a:extLst>
              <a:ext uri="{FF2B5EF4-FFF2-40B4-BE49-F238E27FC236}">
                <a16:creationId xmlns:a16="http://schemas.microsoft.com/office/drawing/2014/main" id="{DEDCFB6B-9902-154A-BE5B-AA67555DE288}"/>
              </a:ext>
            </a:extLst>
          </p:cNvPr>
          <p:cNvGrpSpPr/>
          <p:nvPr/>
        </p:nvGrpSpPr>
        <p:grpSpPr>
          <a:xfrm>
            <a:off x="6696539" y="4739000"/>
            <a:ext cx="261507" cy="307777"/>
            <a:chOff x="2169546" y="3910271"/>
            <a:chExt cx="261507" cy="307777"/>
          </a:xfrm>
        </p:grpSpPr>
        <p:sp>
          <p:nvSpPr>
            <p:cNvPr id="171" name="Овал 87">
              <a:extLst>
                <a:ext uri="{FF2B5EF4-FFF2-40B4-BE49-F238E27FC236}">
                  <a16:creationId xmlns:a16="http://schemas.microsoft.com/office/drawing/2014/main" id="{C8FC71D4-1965-DF45-9895-A6C390749747}"/>
                </a:ext>
              </a:extLst>
            </p:cNvPr>
            <p:cNvSpPr/>
            <p:nvPr/>
          </p:nvSpPr>
          <p:spPr>
            <a:xfrm>
              <a:off x="2230485" y="4006393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Прямоугольник 150">
                  <a:extLst>
                    <a:ext uri="{FF2B5EF4-FFF2-40B4-BE49-F238E27FC236}">
                      <a16:creationId xmlns:a16="http://schemas.microsoft.com/office/drawing/2014/main" id="{6CD2C25B-677D-7C4A-90AD-F38EF1DBA36D}"/>
                    </a:ext>
                  </a:extLst>
                </p:cNvPr>
                <p:cNvSpPr/>
                <p:nvPr/>
              </p:nvSpPr>
              <p:spPr>
                <a:xfrm>
                  <a:off x="2169546" y="3910271"/>
                  <a:ext cx="261507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Прямоугольник 1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9546" y="3910271"/>
                  <a:ext cx="261507" cy="30777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3" name="Овал 127">
            <a:extLst>
              <a:ext uri="{FF2B5EF4-FFF2-40B4-BE49-F238E27FC236}">
                <a16:creationId xmlns:a16="http://schemas.microsoft.com/office/drawing/2014/main" id="{67946C94-6EF7-5048-B351-53E55C0879C5}"/>
              </a:ext>
            </a:extLst>
          </p:cNvPr>
          <p:cNvSpPr/>
          <p:nvPr/>
        </p:nvSpPr>
        <p:spPr>
          <a:xfrm>
            <a:off x="863600" y="2832401"/>
            <a:ext cx="158654" cy="158654"/>
          </a:xfrm>
          <a:prstGeom prst="ellipse">
            <a:avLst/>
          </a:prstGeom>
          <a:noFill/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Овал 128">
            <a:extLst>
              <a:ext uri="{FF2B5EF4-FFF2-40B4-BE49-F238E27FC236}">
                <a16:creationId xmlns:a16="http://schemas.microsoft.com/office/drawing/2014/main" id="{F1233228-EA85-4040-A892-3C358636730F}"/>
              </a:ext>
            </a:extLst>
          </p:cNvPr>
          <p:cNvSpPr/>
          <p:nvPr/>
        </p:nvSpPr>
        <p:spPr>
          <a:xfrm>
            <a:off x="866159" y="3606730"/>
            <a:ext cx="158654" cy="158654"/>
          </a:xfrm>
          <a:prstGeom prst="ellipse">
            <a:avLst/>
          </a:prstGeom>
          <a:noFill/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Овал 129">
            <a:extLst>
              <a:ext uri="{FF2B5EF4-FFF2-40B4-BE49-F238E27FC236}">
                <a16:creationId xmlns:a16="http://schemas.microsoft.com/office/drawing/2014/main" id="{72DF6E9B-6963-044D-A40C-122124B59660}"/>
              </a:ext>
            </a:extLst>
          </p:cNvPr>
          <p:cNvSpPr/>
          <p:nvPr/>
        </p:nvSpPr>
        <p:spPr>
          <a:xfrm>
            <a:off x="1885041" y="3750348"/>
            <a:ext cx="158654" cy="158654"/>
          </a:xfrm>
          <a:prstGeom prst="ellipse">
            <a:avLst/>
          </a:prstGeom>
          <a:noFill/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Овал 130">
            <a:extLst>
              <a:ext uri="{FF2B5EF4-FFF2-40B4-BE49-F238E27FC236}">
                <a16:creationId xmlns:a16="http://schemas.microsoft.com/office/drawing/2014/main" id="{D03D45BF-B546-0E4C-BD2A-2B14501B89C4}"/>
              </a:ext>
            </a:extLst>
          </p:cNvPr>
          <p:cNvSpPr/>
          <p:nvPr/>
        </p:nvSpPr>
        <p:spPr>
          <a:xfrm>
            <a:off x="1469213" y="4386724"/>
            <a:ext cx="158654" cy="158654"/>
          </a:xfrm>
          <a:prstGeom prst="ellipse">
            <a:avLst/>
          </a:prstGeom>
          <a:noFill/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Овал 131">
            <a:extLst>
              <a:ext uri="{FF2B5EF4-FFF2-40B4-BE49-F238E27FC236}">
                <a16:creationId xmlns:a16="http://schemas.microsoft.com/office/drawing/2014/main" id="{F116B14E-86D4-624A-BB5E-180428641E99}"/>
              </a:ext>
            </a:extLst>
          </p:cNvPr>
          <p:cNvSpPr/>
          <p:nvPr/>
        </p:nvSpPr>
        <p:spPr>
          <a:xfrm>
            <a:off x="1054239" y="5117727"/>
            <a:ext cx="158654" cy="158654"/>
          </a:xfrm>
          <a:prstGeom prst="ellipse">
            <a:avLst/>
          </a:prstGeom>
          <a:noFill/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Овал 132">
            <a:extLst>
              <a:ext uri="{FF2B5EF4-FFF2-40B4-BE49-F238E27FC236}">
                <a16:creationId xmlns:a16="http://schemas.microsoft.com/office/drawing/2014/main" id="{97BCE11F-4FB0-EA4D-A143-C80C36D924EF}"/>
              </a:ext>
            </a:extLst>
          </p:cNvPr>
          <p:cNvSpPr/>
          <p:nvPr/>
        </p:nvSpPr>
        <p:spPr>
          <a:xfrm>
            <a:off x="2022369" y="4872183"/>
            <a:ext cx="158654" cy="158654"/>
          </a:xfrm>
          <a:prstGeom prst="ellipse">
            <a:avLst/>
          </a:prstGeom>
          <a:noFill/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Овал 133">
            <a:extLst>
              <a:ext uri="{FF2B5EF4-FFF2-40B4-BE49-F238E27FC236}">
                <a16:creationId xmlns:a16="http://schemas.microsoft.com/office/drawing/2014/main" id="{6781F388-E867-5947-965D-C249D0F7FF69}"/>
              </a:ext>
            </a:extLst>
          </p:cNvPr>
          <p:cNvSpPr/>
          <p:nvPr/>
        </p:nvSpPr>
        <p:spPr>
          <a:xfrm>
            <a:off x="2810947" y="3332972"/>
            <a:ext cx="158654" cy="158654"/>
          </a:xfrm>
          <a:prstGeom prst="ellipse">
            <a:avLst/>
          </a:prstGeom>
          <a:noFill/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Овал 134">
            <a:extLst>
              <a:ext uri="{FF2B5EF4-FFF2-40B4-BE49-F238E27FC236}">
                <a16:creationId xmlns:a16="http://schemas.microsoft.com/office/drawing/2014/main" id="{71304A8D-3540-3A43-BA98-1256ECEFF04C}"/>
              </a:ext>
            </a:extLst>
          </p:cNvPr>
          <p:cNvSpPr/>
          <p:nvPr/>
        </p:nvSpPr>
        <p:spPr>
          <a:xfrm>
            <a:off x="3205875" y="4459126"/>
            <a:ext cx="158654" cy="158654"/>
          </a:xfrm>
          <a:prstGeom prst="ellipse">
            <a:avLst/>
          </a:prstGeom>
          <a:noFill/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Овал 135">
            <a:extLst>
              <a:ext uri="{FF2B5EF4-FFF2-40B4-BE49-F238E27FC236}">
                <a16:creationId xmlns:a16="http://schemas.microsoft.com/office/drawing/2014/main" id="{42B49BD0-273A-5840-9D3B-6E15EED954B7}"/>
              </a:ext>
            </a:extLst>
          </p:cNvPr>
          <p:cNvSpPr/>
          <p:nvPr/>
        </p:nvSpPr>
        <p:spPr>
          <a:xfrm>
            <a:off x="3364530" y="3824240"/>
            <a:ext cx="158654" cy="158654"/>
          </a:xfrm>
          <a:prstGeom prst="ellipse">
            <a:avLst/>
          </a:prstGeom>
          <a:noFill/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2" name="Прямая соединительная линия 136">
            <a:extLst>
              <a:ext uri="{FF2B5EF4-FFF2-40B4-BE49-F238E27FC236}">
                <a16:creationId xmlns:a16="http://schemas.microsoft.com/office/drawing/2014/main" id="{5FCF9635-2A34-7C45-8623-123AB3A52312}"/>
              </a:ext>
            </a:extLst>
          </p:cNvPr>
          <p:cNvCxnSpPr>
            <a:stCxn id="175" idx="4"/>
            <a:endCxn id="176" idx="0"/>
          </p:cNvCxnSpPr>
          <p:nvPr/>
        </p:nvCxnSpPr>
        <p:spPr>
          <a:xfrm flipH="1">
            <a:off x="1548540" y="3909003"/>
            <a:ext cx="415828" cy="477721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я соединительная линия 137">
            <a:extLst>
              <a:ext uri="{FF2B5EF4-FFF2-40B4-BE49-F238E27FC236}">
                <a16:creationId xmlns:a16="http://schemas.microsoft.com/office/drawing/2014/main" id="{B322AA66-A14B-3F48-9BFC-57680155C4B4}"/>
              </a:ext>
            </a:extLst>
          </p:cNvPr>
          <p:cNvCxnSpPr>
            <a:stCxn id="174" idx="4"/>
            <a:endCxn id="176" idx="1"/>
          </p:cNvCxnSpPr>
          <p:nvPr/>
        </p:nvCxnSpPr>
        <p:spPr>
          <a:xfrm>
            <a:off x="945487" y="3765384"/>
            <a:ext cx="546961" cy="6445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38">
            <a:extLst>
              <a:ext uri="{FF2B5EF4-FFF2-40B4-BE49-F238E27FC236}">
                <a16:creationId xmlns:a16="http://schemas.microsoft.com/office/drawing/2014/main" id="{115F903A-665D-264F-9C8B-E852A43B5E50}"/>
              </a:ext>
            </a:extLst>
          </p:cNvPr>
          <p:cNvCxnSpPr>
            <a:stCxn id="175" idx="0"/>
            <a:endCxn id="200" idx="4"/>
          </p:cNvCxnSpPr>
          <p:nvPr/>
        </p:nvCxnSpPr>
        <p:spPr>
          <a:xfrm flipH="1" flipV="1">
            <a:off x="1696104" y="3274116"/>
            <a:ext cx="268265" cy="47623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Прямая соединительная линия 139">
            <a:extLst>
              <a:ext uri="{FF2B5EF4-FFF2-40B4-BE49-F238E27FC236}">
                <a16:creationId xmlns:a16="http://schemas.microsoft.com/office/drawing/2014/main" id="{DC4D37CB-37CA-CB4F-9AA3-A1E52AB79BBE}"/>
              </a:ext>
            </a:extLst>
          </p:cNvPr>
          <p:cNvCxnSpPr>
            <a:stCxn id="173" idx="6"/>
            <a:endCxn id="200" idx="2"/>
          </p:cNvCxnSpPr>
          <p:nvPr/>
        </p:nvCxnSpPr>
        <p:spPr>
          <a:xfrm>
            <a:off x="1022254" y="2911728"/>
            <a:ext cx="594522" cy="283060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Прямая соединительная линия 140">
            <a:extLst>
              <a:ext uri="{FF2B5EF4-FFF2-40B4-BE49-F238E27FC236}">
                <a16:creationId xmlns:a16="http://schemas.microsoft.com/office/drawing/2014/main" id="{C29C0DB3-C8DA-0E4E-B2DF-50B8C741EE24}"/>
              </a:ext>
            </a:extLst>
          </p:cNvPr>
          <p:cNvCxnSpPr>
            <a:stCxn id="173" idx="4"/>
            <a:endCxn id="174" idx="0"/>
          </p:cNvCxnSpPr>
          <p:nvPr/>
        </p:nvCxnSpPr>
        <p:spPr>
          <a:xfrm>
            <a:off x="942927" y="2991055"/>
            <a:ext cx="2559" cy="6156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я соединительная линия 141">
            <a:extLst>
              <a:ext uri="{FF2B5EF4-FFF2-40B4-BE49-F238E27FC236}">
                <a16:creationId xmlns:a16="http://schemas.microsoft.com/office/drawing/2014/main" id="{8D69561A-1B3D-6A4E-BC24-2E1CF5C1235E}"/>
              </a:ext>
            </a:extLst>
          </p:cNvPr>
          <p:cNvCxnSpPr>
            <a:stCxn id="173" idx="5"/>
            <a:endCxn id="175" idx="1"/>
          </p:cNvCxnSpPr>
          <p:nvPr/>
        </p:nvCxnSpPr>
        <p:spPr>
          <a:xfrm>
            <a:off x="999020" y="2967821"/>
            <a:ext cx="909255" cy="80576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Прямая соединительная линия 142">
            <a:extLst>
              <a:ext uri="{FF2B5EF4-FFF2-40B4-BE49-F238E27FC236}">
                <a16:creationId xmlns:a16="http://schemas.microsoft.com/office/drawing/2014/main" id="{486F03F4-917B-524C-B54B-E38085B732A4}"/>
              </a:ext>
            </a:extLst>
          </p:cNvPr>
          <p:cNvCxnSpPr>
            <a:stCxn id="200" idx="3"/>
            <a:endCxn id="174" idx="7"/>
          </p:cNvCxnSpPr>
          <p:nvPr/>
        </p:nvCxnSpPr>
        <p:spPr>
          <a:xfrm flipH="1">
            <a:off x="1001579" y="3250881"/>
            <a:ext cx="638432" cy="37908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Прямая соединительная линия 143">
            <a:extLst>
              <a:ext uri="{FF2B5EF4-FFF2-40B4-BE49-F238E27FC236}">
                <a16:creationId xmlns:a16="http://schemas.microsoft.com/office/drawing/2014/main" id="{40246EA5-73B3-0847-ACC1-48FA890C5634}"/>
              </a:ext>
            </a:extLst>
          </p:cNvPr>
          <p:cNvCxnSpPr>
            <a:stCxn id="177" idx="0"/>
            <a:endCxn id="176" idx="3"/>
          </p:cNvCxnSpPr>
          <p:nvPr/>
        </p:nvCxnSpPr>
        <p:spPr>
          <a:xfrm flipV="1">
            <a:off x="1133567" y="4522143"/>
            <a:ext cx="358880" cy="59558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Прямая соединительная линия 144">
            <a:extLst>
              <a:ext uri="{FF2B5EF4-FFF2-40B4-BE49-F238E27FC236}">
                <a16:creationId xmlns:a16="http://schemas.microsoft.com/office/drawing/2014/main" id="{58CD0454-0D69-AA4A-AAA4-70C2C3F57E67}"/>
              </a:ext>
            </a:extLst>
          </p:cNvPr>
          <p:cNvCxnSpPr>
            <a:stCxn id="177" idx="6"/>
            <a:endCxn id="178" idx="2"/>
          </p:cNvCxnSpPr>
          <p:nvPr/>
        </p:nvCxnSpPr>
        <p:spPr>
          <a:xfrm flipV="1">
            <a:off x="1212894" y="4951510"/>
            <a:ext cx="809476" cy="24554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Прямая соединительная линия 145">
            <a:extLst>
              <a:ext uri="{FF2B5EF4-FFF2-40B4-BE49-F238E27FC236}">
                <a16:creationId xmlns:a16="http://schemas.microsoft.com/office/drawing/2014/main" id="{0B12E632-C6A1-F34B-833C-B96984C0A78E}"/>
              </a:ext>
            </a:extLst>
          </p:cNvPr>
          <p:cNvCxnSpPr>
            <a:stCxn id="176" idx="5"/>
            <a:endCxn id="178" idx="1"/>
          </p:cNvCxnSpPr>
          <p:nvPr/>
        </p:nvCxnSpPr>
        <p:spPr>
          <a:xfrm>
            <a:off x="1604633" y="4522143"/>
            <a:ext cx="440971" cy="3732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Прямая соединительная линия 146">
            <a:extLst>
              <a:ext uri="{FF2B5EF4-FFF2-40B4-BE49-F238E27FC236}">
                <a16:creationId xmlns:a16="http://schemas.microsoft.com/office/drawing/2014/main" id="{19424FB0-D839-FC4E-81A2-978A849A1DA0}"/>
              </a:ext>
            </a:extLst>
          </p:cNvPr>
          <p:cNvCxnSpPr>
            <a:stCxn id="180" idx="0"/>
            <a:endCxn id="181" idx="4"/>
          </p:cNvCxnSpPr>
          <p:nvPr/>
        </p:nvCxnSpPr>
        <p:spPr>
          <a:xfrm flipV="1">
            <a:off x="3285203" y="3982893"/>
            <a:ext cx="158654" cy="47623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единительная линия 147">
            <a:extLst>
              <a:ext uri="{FF2B5EF4-FFF2-40B4-BE49-F238E27FC236}">
                <a16:creationId xmlns:a16="http://schemas.microsoft.com/office/drawing/2014/main" id="{006379A1-C82A-714D-BFA7-7B86C444CA5F}"/>
              </a:ext>
            </a:extLst>
          </p:cNvPr>
          <p:cNvCxnSpPr>
            <a:stCxn id="180" idx="1"/>
          </p:cNvCxnSpPr>
          <p:nvPr/>
        </p:nvCxnSpPr>
        <p:spPr>
          <a:xfrm flipH="1" flipV="1">
            <a:off x="2692178" y="4152303"/>
            <a:ext cx="536931" cy="330057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Прямая соединительная линия 148">
            <a:extLst>
              <a:ext uri="{FF2B5EF4-FFF2-40B4-BE49-F238E27FC236}">
                <a16:creationId xmlns:a16="http://schemas.microsoft.com/office/drawing/2014/main" id="{2E38166F-284D-E448-A665-5EE4D3DD5687}"/>
              </a:ext>
            </a:extLst>
          </p:cNvPr>
          <p:cNvCxnSpPr>
            <a:stCxn id="179" idx="6"/>
            <a:endCxn id="181" idx="1"/>
          </p:cNvCxnSpPr>
          <p:nvPr/>
        </p:nvCxnSpPr>
        <p:spPr>
          <a:xfrm>
            <a:off x="2969601" y="3412299"/>
            <a:ext cx="418163" cy="435175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я соединительная линия 149">
            <a:extLst>
              <a:ext uri="{FF2B5EF4-FFF2-40B4-BE49-F238E27FC236}">
                <a16:creationId xmlns:a16="http://schemas.microsoft.com/office/drawing/2014/main" id="{BF3AE016-937F-7145-A256-63E694D4B821}"/>
              </a:ext>
            </a:extLst>
          </p:cNvPr>
          <p:cNvCxnSpPr>
            <a:stCxn id="176" idx="6"/>
          </p:cNvCxnSpPr>
          <p:nvPr/>
        </p:nvCxnSpPr>
        <p:spPr>
          <a:xfrm flipV="1">
            <a:off x="1627867" y="4152303"/>
            <a:ext cx="952126" cy="313748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Прямая соединительная линия 150">
            <a:extLst>
              <a:ext uri="{FF2B5EF4-FFF2-40B4-BE49-F238E27FC236}">
                <a16:creationId xmlns:a16="http://schemas.microsoft.com/office/drawing/2014/main" id="{B07D8B9E-B967-F347-BDA1-F21CA10BC6E9}"/>
              </a:ext>
            </a:extLst>
          </p:cNvPr>
          <p:cNvCxnSpPr>
            <a:stCxn id="175" idx="5"/>
          </p:cNvCxnSpPr>
          <p:nvPr/>
        </p:nvCxnSpPr>
        <p:spPr>
          <a:xfrm>
            <a:off x="2020460" y="3885769"/>
            <a:ext cx="536299" cy="21044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Прямая соединительная линия 151">
            <a:extLst>
              <a:ext uri="{FF2B5EF4-FFF2-40B4-BE49-F238E27FC236}">
                <a16:creationId xmlns:a16="http://schemas.microsoft.com/office/drawing/2014/main" id="{85B0B429-5AA5-964D-BF0E-0C5DCD2A80EF}"/>
              </a:ext>
            </a:extLst>
          </p:cNvPr>
          <p:cNvCxnSpPr>
            <a:stCxn id="179" idx="3"/>
          </p:cNvCxnSpPr>
          <p:nvPr/>
        </p:nvCxnSpPr>
        <p:spPr>
          <a:xfrm flipH="1">
            <a:off x="2636086" y="3468391"/>
            <a:ext cx="198095" cy="54849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Прямая соединительная линия 152">
            <a:extLst>
              <a:ext uri="{FF2B5EF4-FFF2-40B4-BE49-F238E27FC236}">
                <a16:creationId xmlns:a16="http://schemas.microsoft.com/office/drawing/2014/main" id="{36F1096A-511E-6140-8667-920F2CA4E9B1}"/>
              </a:ext>
            </a:extLst>
          </p:cNvPr>
          <p:cNvCxnSpPr>
            <a:stCxn id="173" idx="6"/>
            <a:endCxn id="179" idx="1"/>
          </p:cNvCxnSpPr>
          <p:nvPr/>
        </p:nvCxnSpPr>
        <p:spPr>
          <a:xfrm>
            <a:off x="1022254" y="2911728"/>
            <a:ext cx="1811927" cy="444478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9" name="Group 2">
            <a:extLst>
              <a:ext uri="{FF2B5EF4-FFF2-40B4-BE49-F238E27FC236}">
                <a16:creationId xmlns:a16="http://schemas.microsoft.com/office/drawing/2014/main" id="{81AAC138-F180-EA4F-9298-7935251CC8C1}"/>
              </a:ext>
            </a:extLst>
          </p:cNvPr>
          <p:cNvGrpSpPr/>
          <p:nvPr/>
        </p:nvGrpSpPr>
        <p:grpSpPr>
          <a:xfrm>
            <a:off x="1553744" y="3025195"/>
            <a:ext cx="261507" cy="307777"/>
            <a:chOff x="1227470" y="3014704"/>
            <a:chExt cx="261507" cy="307777"/>
          </a:xfrm>
        </p:grpSpPr>
        <p:sp>
          <p:nvSpPr>
            <p:cNvPr id="200" name="Овал 156">
              <a:extLst>
                <a:ext uri="{FF2B5EF4-FFF2-40B4-BE49-F238E27FC236}">
                  <a16:creationId xmlns:a16="http://schemas.microsoft.com/office/drawing/2014/main" id="{BCCA8A79-BED1-5F40-B645-BD5A50BA104F}"/>
                </a:ext>
              </a:extLst>
            </p:cNvPr>
            <p:cNvSpPr/>
            <p:nvPr/>
          </p:nvSpPr>
          <p:spPr>
            <a:xfrm>
              <a:off x="1290501" y="3104970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Прямоугольник 157">
                  <a:extLst>
                    <a:ext uri="{FF2B5EF4-FFF2-40B4-BE49-F238E27FC236}">
                      <a16:creationId xmlns:a16="http://schemas.microsoft.com/office/drawing/2014/main" id="{B8DE26E9-AE46-0549-8280-AD75E4041433}"/>
                    </a:ext>
                  </a:extLst>
                </p:cNvPr>
                <p:cNvSpPr/>
                <p:nvPr/>
              </p:nvSpPr>
              <p:spPr>
                <a:xfrm>
                  <a:off x="1227470" y="3014704"/>
                  <a:ext cx="261507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9" name="Прямоугольник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7470" y="3014704"/>
                  <a:ext cx="261507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2" name="Group 3">
            <a:extLst>
              <a:ext uri="{FF2B5EF4-FFF2-40B4-BE49-F238E27FC236}">
                <a16:creationId xmlns:a16="http://schemas.microsoft.com/office/drawing/2014/main" id="{25B09B23-C1A3-C64C-8041-E626349316F7}"/>
              </a:ext>
            </a:extLst>
          </p:cNvPr>
          <p:cNvGrpSpPr/>
          <p:nvPr/>
        </p:nvGrpSpPr>
        <p:grpSpPr>
          <a:xfrm>
            <a:off x="2495820" y="3920762"/>
            <a:ext cx="261507" cy="307777"/>
            <a:chOff x="2169546" y="3910271"/>
            <a:chExt cx="261507" cy="307777"/>
          </a:xfrm>
        </p:grpSpPr>
        <p:sp>
          <p:nvSpPr>
            <p:cNvPr id="203" name="Овал 87">
              <a:extLst>
                <a:ext uri="{FF2B5EF4-FFF2-40B4-BE49-F238E27FC236}">
                  <a16:creationId xmlns:a16="http://schemas.microsoft.com/office/drawing/2014/main" id="{B7381852-14A5-044D-B9D0-DBCDD96D8BB4}"/>
                </a:ext>
              </a:extLst>
            </p:cNvPr>
            <p:cNvSpPr/>
            <p:nvPr/>
          </p:nvSpPr>
          <p:spPr>
            <a:xfrm>
              <a:off x="2230485" y="4006393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Прямоугольник 160">
                  <a:extLst>
                    <a:ext uri="{FF2B5EF4-FFF2-40B4-BE49-F238E27FC236}">
                      <a16:creationId xmlns:a16="http://schemas.microsoft.com/office/drawing/2014/main" id="{DFA16019-0DB1-5145-9241-F8EAB4947538}"/>
                    </a:ext>
                  </a:extLst>
                </p:cNvPr>
                <p:cNvSpPr/>
                <p:nvPr/>
              </p:nvSpPr>
              <p:spPr>
                <a:xfrm>
                  <a:off x="2169546" y="3910271"/>
                  <a:ext cx="261507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51" name="Прямоугольник 1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9546" y="3910271"/>
                  <a:ext cx="261507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05" name="Прямая со стрелкой 108">
            <a:extLst>
              <a:ext uri="{FF2B5EF4-FFF2-40B4-BE49-F238E27FC236}">
                <a16:creationId xmlns:a16="http://schemas.microsoft.com/office/drawing/2014/main" id="{790BD033-A6F1-A64A-92B5-1FDC74E8A4F6}"/>
              </a:ext>
            </a:extLst>
          </p:cNvPr>
          <p:cNvCxnSpPr>
            <a:cxnSpLocks/>
          </p:cNvCxnSpPr>
          <p:nvPr/>
        </p:nvCxnSpPr>
        <p:spPr>
          <a:xfrm>
            <a:off x="7010850" y="3896242"/>
            <a:ext cx="888550" cy="10001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7" name="Рисунок 110">
            <a:extLst>
              <a:ext uri="{FF2B5EF4-FFF2-40B4-BE49-F238E27FC236}">
                <a16:creationId xmlns:a16="http://schemas.microsoft.com/office/drawing/2014/main" id="{23E6B35F-7857-034A-B988-3CCAB153F25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50" y="3421859"/>
            <a:ext cx="3359751" cy="1255427"/>
          </a:xfrm>
          <a:prstGeom prst="rect">
            <a:avLst/>
          </a:prstGeom>
        </p:spPr>
      </p:pic>
      <p:grpSp>
        <p:nvGrpSpPr>
          <p:cNvPr id="208" name="Group 1">
            <a:extLst>
              <a:ext uri="{FF2B5EF4-FFF2-40B4-BE49-F238E27FC236}">
                <a16:creationId xmlns:a16="http://schemas.microsoft.com/office/drawing/2014/main" id="{F21A22F4-E376-404A-AD3E-BB632449BE3E}"/>
              </a:ext>
            </a:extLst>
          </p:cNvPr>
          <p:cNvGrpSpPr/>
          <p:nvPr/>
        </p:nvGrpSpPr>
        <p:grpSpPr>
          <a:xfrm>
            <a:off x="8694035" y="3903566"/>
            <a:ext cx="2089190" cy="1216450"/>
            <a:chOff x="8367148" y="3893076"/>
            <a:chExt cx="2089190" cy="12164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TextBox 208">
                  <a:extLst>
                    <a:ext uri="{FF2B5EF4-FFF2-40B4-BE49-F238E27FC236}">
                      <a16:creationId xmlns:a16="http://schemas.microsoft.com/office/drawing/2014/main" id="{DAE950DE-4D21-6E45-A8C0-97CD79A0FD92}"/>
                    </a:ext>
                  </a:extLst>
                </p:cNvPr>
                <p:cNvSpPr txBox="1"/>
                <p:nvPr/>
              </p:nvSpPr>
              <p:spPr>
                <a:xfrm>
                  <a:off x="8369053" y="3924137"/>
                  <a:ext cx="2773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oMath>
                    </m:oMathPara>
                  </a14:m>
                  <a:endParaRPr lang="ru-RU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9" name="TextBox 208">
                  <a:extLst>
                    <a:ext uri="{FF2B5EF4-FFF2-40B4-BE49-F238E27FC236}">
                      <a16:creationId xmlns:a16="http://schemas.microsoft.com/office/drawing/2014/main" id="{DAE950DE-4D21-6E45-A8C0-97CD79A0FD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9053" y="3924137"/>
                  <a:ext cx="277319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18182" r="-18182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61DCA2A4-0775-8E49-80DF-30B9BEA40656}"/>
                    </a:ext>
                  </a:extLst>
                </p:cNvPr>
                <p:cNvSpPr txBox="1"/>
                <p:nvPr/>
              </p:nvSpPr>
              <p:spPr>
                <a:xfrm>
                  <a:off x="10051419" y="3893076"/>
                  <a:ext cx="404919" cy="2819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61DCA2A4-0775-8E49-80DF-30B9BEA406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1419" y="3893076"/>
                  <a:ext cx="404919" cy="281937"/>
                </a:xfrm>
                <a:prstGeom prst="rect">
                  <a:avLst/>
                </a:prstGeom>
                <a:blipFill>
                  <a:blip r:embed="rId14"/>
                  <a:stretch>
                    <a:fillRect l="-9091" t="-4545" r="-6061"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1" name="Прямая со стрелкой 115">
              <a:extLst>
                <a:ext uri="{FF2B5EF4-FFF2-40B4-BE49-F238E27FC236}">
                  <a16:creationId xmlns:a16="http://schemas.microsoft.com/office/drawing/2014/main" id="{3273EA56-2783-AE44-B928-F7EA2B5530E8}"/>
                </a:ext>
              </a:extLst>
            </p:cNvPr>
            <p:cNvCxnSpPr/>
            <p:nvPr/>
          </p:nvCxnSpPr>
          <p:spPr>
            <a:xfrm flipH="1" flipV="1">
              <a:off x="8509829" y="4201136"/>
              <a:ext cx="259976" cy="59565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Прямая со стрелкой 116">
              <a:extLst>
                <a:ext uri="{FF2B5EF4-FFF2-40B4-BE49-F238E27FC236}">
                  <a16:creationId xmlns:a16="http://schemas.microsoft.com/office/drawing/2014/main" id="{18DBE7D9-0032-A24C-AB21-E2642283F857}"/>
                </a:ext>
              </a:extLst>
            </p:cNvPr>
            <p:cNvCxnSpPr/>
            <p:nvPr/>
          </p:nvCxnSpPr>
          <p:spPr>
            <a:xfrm flipV="1">
              <a:off x="10018419" y="4165047"/>
              <a:ext cx="163146" cy="67142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Прямоугольник 117">
              <a:extLst>
                <a:ext uri="{FF2B5EF4-FFF2-40B4-BE49-F238E27FC236}">
                  <a16:creationId xmlns:a16="http://schemas.microsoft.com/office/drawing/2014/main" id="{FD6EE58A-11E2-A74F-B90F-20E9D6A0F486}"/>
                </a:ext>
              </a:extLst>
            </p:cNvPr>
            <p:cNvSpPr/>
            <p:nvPr/>
          </p:nvSpPr>
          <p:spPr>
            <a:xfrm>
              <a:off x="8367148" y="4740194"/>
              <a:ext cx="19543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один </a:t>
              </a:r>
              <a:r>
                <a:rPr lang="ru-RU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эмбеддинг</a:t>
              </a:r>
              <a:endParaRPr lang="ru-RU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214" name="Rectangle 213">
            <a:extLst>
              <a:ext uri="{FF2B5EF4-FFF2-40B4-BE49-F238E27FC236}">
                <a16:creationId xmlns:a16="http://schemas.microsoft.com/office/drawing/2014/main" id="{D4BF10F4-769B-354E-AD2C-800346E27364}"/>
              </a:ext>
            </a:extLst>
          </p:cNvPr>
          <p:cNvSpPr/>
          <p:nvPr/>
        </p:nvSpPr>
        <p:spPr>
          <a:xfrm>
            <a:off x="1548540" y="2420191"/>
            <a:ext cx="3386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err="1">
                <a:ea typeface="Cambria Math" panose="02040503050406030204" pitchFamily="18" charset="0"/>
                <a:cs typeface="Lato" panose="020F0502020204030203" pitchFamily="34" charset="0"/>
              </a:rPr>
              <a:t>Сэмплируем</a:t>
            </a:r>
            <a:r>
              <a:rPr lang="ru-RU" dirty="0">
                <a:ea typeface="Cambria Math" panose="02040503050406030204" pitchFamily="18" charset="0"/>
                <a:cs typeface="Lato" panose="020F0502020204030203" pitchFamily="34" charset="0"/>
              </a:rPr>
              <a:t> из меры похожести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9D8F08E-59FD-0C42-AF5B-26A4875D63A8}"/>
              </a:ext>
            </a:extLst>
          </p:cNvPr>
          <p:cNvSpPr txBox="1"/>
          <p:nvPr/>
        </p:nvSpPr>
        <p:spPr>
          <a:xfrm>
            <a:off x="7842062" y="3026237"/>
            <a:ext cx="3650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word2vec</a:t>
            </a:r>
            <a:endParaRPr lang="ru-RU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178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0" y="365125"/>
            <a:ext cx="10598150" cy="1325563"/>
          </a:xfrm>
        </p:spPr>
        <p:txBody>
          <a:bodyPr/>
          <a:lstStyle/>
          <a:p>
            <a:r>
              <a:rPr lang="en-US" dirty="0"/>
              <a:t>VERSE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16" name="Объект 11"/>
          <p:cNvSpPr>
            <a:spLocks noGrp="1"/>
          </p:cNvSpPr>
          <p:nvPr>
            <p:ph idx="1"/>
          </p:nvPr>
        </p:nvSpPr>
        <p:spPr>
          <a:xfrm>
            <a:off x="685546" y="1678185"/>
            <a:ext cx="10804481" cy="633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“Random walks define a similarity distribution”</a:t>
            </a:r>
            <a:endParaRPr lang="ru-RU" dirty="0"/>
          </a:p>
        </p:txBody>
      </p:sp>
      <p:sp>
        <p:nvSpPr>
          <p:cNvPr id="119" name="TextBox 118"/>
          <p:cNvSpPr txBox="1"/>
          <p:nvPr/>
        </p:nvSpPr>
        <p:spPr>
          <a:xfrm>
            <a:off x="677414" y="6369634"/>
            <a:ext cx="8315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VERSE: Versatile graph embeddings from similarity measures. Tsitsulin et al., WWW 2018</a:t>
            </a:r>
          </a:p>
        </p:txBody>
      </p:sp>
      <p:cxnSp>
        <p:nvCxnSpPr>
          <p:cNvPr id="157" name="Прямая со стрелкой 153">
            <a:extLst>
              <a:ext uri="{FF2B5EF4-FFF2-40B4-BE49-F238E27FC236}">
                <a16:creationId xmlns:a16="http://schemas.microsoft.com/office/drawing/2014/main" id="{3469CB77-60E0-DE4A-BF15-F4EF4EE68361}"/>
              </a:ext>
            </a:extLst>
          </p:cNvPr>
          <p:cNvCxnSpPr/>
          <p:nvPr/>
        </p:nvCxnSpPr>
        <p:spPr>
          <a:xfrm>
            <a:off x="3650184" y="3840067"/>
            <a:ext cx="1217284" cy="13701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Овал 127">
            <a:extLst>
              <a:ext uri="{FF2B5EF4-FFF2-40B4-BE49-F238E27FC236}">
                <a16:creationId xmlns:a16="http://schemas.microsoft.com/office/drawing/2014/main" id="{67946C94-6EF7-5048-B351-53E55C0879C5}"/>
              </a:ext>
            </a:extLst>
          </p:cNvPr>
          <p:cNvSpPr/>
          <p:nvPr/>
        </p:nvSpPr>
        <p:spPr>
          <a:xfrm>
            <a:off x="863600" y="2832401"/>
            <a:ext cx="158654" cy="158654"/>
          </a:xfrm>
          <a:prstGeom prst="ellipse">
            <a:avLst/>
          </a:prstGeom>
          <a:noFill/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Овал 128">
            <a:extLst>
              <a:ext uri="{FF2B5EF4-FFF2-40B4-BE49-F238E27FC236}">
                <a16:creationId xmlns:a16="http://schemas.microsoft.com/office/drawing/2014/main" id="{F1233228-EA85-4040-A892-3C358636730F}"/>
              </a:ext>
            </a:extLst>
          </p:cNvPr>
          <p:cNvSpPr/>
          <p:nvPr/>
        </p:nvSpPr>
        <p:spPr>
          <a:xfrm>
            <a:off x="866159" y="3606730"/>
            <a:ext cx="158654" cy="158654"/>
          </a:xfrm>
          <a:prstGeom prst="ellipse">
            <a:avLst/>
          </a:prstGeom>
          <a:noFill/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Овал 129">
            <a:extLst>
              <a:ext uri="{FF2B5EF4-FFF2-40B4-BE49-F238E27FC236}">
                <a16:creationId xmlns:a16="http://schemas.microsoft.com/office/drawing/2014/main" id="{72DF6E9B-6963-044D-A40C-122124B59660}"/>
              </a:ext>
            </a:extLst>
          </p:cNvPr>
          <p:cNvSpPr/>
          <p:nvPr/>
        </p:nvSpPr>
        <p:spPr>
          <a:xfrm>
            <a:off x="1885041" y="3750348"/>
            <a:ext cx="158654" cy="158654"/>
          </a:xfrm>
          <a:prstGeom prst="ellipse">
            <a:avLst/>
          </a:prstGeom>
          <a:noFill/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Овал 130">
            <a:extLst>
              <a:ext uri="{FF2B5EF4-FFF2-40B4-BE49-F238E27FC236}">
                <a16:creationId xmlns:a16="http://schemas.microsoft.com/office/drawing/2014/main" id="{D03D45BF-B546-0E4C-BD2A-2B14501B89C4}"/>
              </a:ext>
            </a:extLst>
          </p:cNvPr>
          <p:cNvSpPr/>
          <p:nvPr/>
        </p:nvSpPr>
        <p:spPr>
          <a:xfrm>
            <a:off x="1469213" y="4386724"/>
            <a:ext cx="158654" cy="158654"/>
          </a:xfrm>
          <a:prstGeom prst="ellipse">
            <a:avLst/>
          </a:prstGeom>
          <a:noFill/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Овал 131">
            <a:extLst>
              <a:ext uri="{FF2B5EF4-FFF2-40B4-BE49-F238E27FC236}">
                <a16:creationId xmlns:a16="http://schemas.microsoft.com/office/drawing/2014/main" id="{F116B14E-86D4-624A-BB5E-180428641E99}"/>
              </a:ext>
            </a:extLst>
          </p:cNvPr>
          <p:cNvSpPr/>
          <p:nvPr/>
        </p:nvSpPr>
        <p:spPr>
          <a:xfrm>
            <a:off x="1054239" y="5117727"/>
            <a:ext cx="158654" cy="158654"/>
          </a:xfrm>
          <a:prstGeom prst="ellipse">
            <a:avLst/>
          </a:prstGeom>
          <a:noFill/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Овал 132">
            <a:extLst>
              <a:ext uri="{FF2B5EF4-FFF2-40B4-BE49-F238E27FC236}">
                <a16:creationId xmlns:a16="http://schemas.microsoft.com/office/drawing/2014/main" id="{97BCE11F-4FB0-EA4D-A143-C80C36D924EF}"/>
              </a:ext>
            </a:extLst>
          </p:cNvPr>
          <p:cNvSpPr/>
          <p:nvPr/>
        </p:nvSpPr>
        <p:spPr>
          <a:xfrm>
            <a:off x="2022369" y="4872183"/>
            <a:ext cx="158654" cy="158654"/>
          </a:xfrm>
          <a:prstGeom prst="ellipse">
            <a:avLst/>
          </a:prstGeom>
          <a:noFill/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Овал 133">
            <a:extLst>
              <a:ext uri="{FF2B5EF4-FFF2-40B4-BE49-F238E27FC236}">
                <a16:creationId xmlns:a16="http://schemas.microsoft.com/office/drawing/2014/main" id="{6781F388-E867-5947-965D-C249D0F7FF69}"/>
              </a:ext>
            </a:extLst>
          </p:cNvPr>
          <p:cNvSpPr/>
          <p:nvPr/>
        </p:nvSpPr>
        <p:spPr>
          <a:xfrm>
            <a:off x="2810947" y="3332972"/>
            <a:ext cx="158654" cy="158654"/>
          </a:xfrm>
          <a:prstGeom prst="ellipse">
            <a:avLst/>
          </a:prstGeom>
          <a:noFill/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Овал 134">
            <a:extLst>
              <a:ext uri="{FF2B5EF4-FFF2-40B4-BE49-F238E27FC236}">
                <a16:creationId xmlns:a16="http://schemas.microsoft.com/office/drawing/2014/main" id="{71304A8D-3540-3A43-BA98-1256ECEFF04C}"/>
              </a:ext>
            </a:extLst>
          </p:cNvPr>
          <p:cNvSpPr/>
          <p:nvPr/>
        </p:nvSpPr>
        <p:spPr>
          <a:xfrm>
            <a:off x="3205875" y="4459126"/>
            <a:ext cx="158654" cy="158654"/>
          </a:xfrm>
          <a:prstGeom prst="ellipse">
            <a:avLst/>
          </a:prstGeom>
          <a:noFill/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Овал 135">
            <a:extLst>
              <a:ext uri="{FF2B5EF4-FFF2-40B4-BE49-F238E27FC236}">
                <a16:creationId xmlns:a16="http://schemas.microsoft.com/office/drawing/2014/main" id="{42B49BD0-273A-5840-9D3B-6E15EED954B7}"/>
              </a:ext>
            </a:extLst>
          </p:cNvPr>
          <p:cNvSpPr/>
          <p:nvPr/>
        </p:nvSpPr>
        <p:spPr>
          <a:xfrm>
            <a:off x="3364530" y="3824240"/>
            <a:ext cx="158654" cy="158654"/>
          </a:xfrm>
          <a:prstGeom prst="ellipse">
            <a:avLst/>
          </a:prstGeom>
          <a:noFill/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2" name="Прямая соединительная линия 136">
            <a:extLst>
              <a:ext uri="{FF2B5EF4-FFF2-40B4-BE49-F238E27FC236}">
                <a16:creationId xmlns:a16="http://schemas.microsoft.com/office/drawing/2014/main" id="{5FCF9635-2A34-7C45-8623-123AB3A52312}"/>
              </a:ext>
            </a:extLst>
          </p:cNvPr>
          <p:cNvCxnSpPr>
            <a:stCxn id="175" idx="4"/>
            <a:endCxn id="176" idx="0"/>
          </p:cNvCxnSpPr>
          <p:nvPr/>
        </p:nvCxnSpPr>
        <p:spPr>
          <a:xfrm flipH="1">
            <a:off x="1548540" y="3909003"/>
            <a:ext cx="415828" cy="477721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я соединительная линия 137">
            <a:extLst>
              <a:ext uri="{FF2B5EF4-FFF2-40B4-BE49-F238E27FC236}">
                <a16:creationId xmlns:a16="http://schemas.microsoft.com/office/drawing/2014/main" id="{B322AA66-A14B-3F48-9BFC-57680155C4B4}"/>
              </a:ext>
            </a:extLst>
          </p:cNvPr>
          <p:cNvCxnSpPr>
            <a:stCxn id="174" idx="4"/>
            <a:endCxn id="176" idx="1"/>
          </p:cNvCxnSpPr>
          <p:nvPr/>
        </p:nvCxnSpPr>
        <p:spPr>
          <a:xfrm>
            <a:off x="945487" y="3765384"/>
            <a:ext cx="546961" cy="6445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38">
            <a:extLst>
              <a:ext uri="{FF2B5EF4-FFF2-40B4-BE49-F238E27FC236}">
                <a16:creationId xmlns:a16="http://schemas.microsoft.com/office/drawing/2014/main" id="{115F903A-665D-264F-9C8B-E852A43B5E50}"/>
              </a:ext>
            </a:extLst>
          </p:cNvPr>
          <p:cNvCxnSpPr>
            <a:stCxn id="175" idx="0"/>
            <a:endCxn id="200" idx="4"/>
          </p:cNvCxnSpPr>
          <p:nvPr/>
        </p:nvCxnSpPr>
        <p:spPr>
          <a:xfrm flipH="1" flipV="1">
            <a:off x="1696104" y="3274116"/>
            <a:ext cx="268265" cy="47623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Прямая соединительная линия 139">
            <a:extLst>
              <a:ext uri="{FF2B5EF4-FFF2-40B4-BE49-F238E27FC236}">
                <a16:creationId xmlns:a16="http://schemas.microsoft.com/office/drawing/2014/main" id="{DC4D37CB-37CA-CB4F-9AA3-A1E52AB79BBE}"/>
              </a:ext>
            </a:extLst>
          </p:cNvPr>
          <p:cNvCxnSpPr>
            <a:stCxn id="173" idx="6"/>
            <a:endCxn id="200" idx="2"/>
          </p:cNvCxnSpPr>
          <p:nvPr/>
        </p:nvCxnSpPr>
        <p:spPr>
          <a:xfrm>
            <a:off x="1022254" y="2911728"/>
            <a:ext cx="594522" cy="283060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Прямая соединительная линия 140">
            <a:extLst>
              <a:ext uri="{FF2B5EF4-FFF2-40B4-BE49-F238E27FC236}">
                <a16:creationId xmlns:a16="http://schemas.microsoft.com/office/drawing/2014/main" id="{C29C0DB3-C8DA-0E4E-B2DF-50B8C741EE24}"/>
              </a:ext>
            </a:extLst>
          </p:cNvPr>
          <p:cNvCxnSpPr>
            <a:stCxn id="173" idx="4"/>
            <a:endCxn id="174" idx="0"/>
          </p:cNvCxnSpPr>
          <p:nvPr/>
        </p:nvCxnSpPr>
        <p:spPr>
          <a:xfrm>
            <a:off x="942927" y="2991055"/>
            <a:ext cx="2559" cy="6156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я соединительная линия 141">
            <a:extLst>
              <a:ext uri="{FF2B5EF4-FFF2-40B4-BE49-F238E27FC236}">
                <a16:creationId xmlns:a16="http://schemas.microsoft.com/office/drawing/2014/main" id="{8D69561A-1B3D-6A4E-BC24-2E1CF5C1235E}"/>
              </a:ext>
            </a:extLst>
          </p:cNvPr>
          <p:cNvCxnSpPr>
            <a:stCxn id="173" idx="5"/>
            <a:endCxn id="175" idx="1"/>
          </p:cNvCxnSpPr>
          <p:nvPr/>
        </p:nvCxnSpPr>
        <p:spPr>
          <a:xfrm>
            <a:off x="999020" y="2967821"/>
            <a:ext cx="909255" cy="80576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Прямая соединительная линия 142">
            <a:extLst>
              <a:ext uri="{FF2B5EF4-FFF2-40B4-BE49-F238E27FC236}">
                <a16:creationId xmlns:a16="http://schemas.microsoft.com/office/drawing/2014/main" id="{486F03F4-917B-524C-B54B-E38085B732A4}"/>
              </a:ext>
            </a:extLst>
          </p:cNvPr>
          <p:cNvCxnSpPr>
            <a:stCxn id="200" idx="3"/>
            <a:endCxn id="174" idx="7"/>
          </p:cNvCxnSpPr>
          <p:nvPr/>
        </p:nvCxnSpPr>
        <p:spPr>
          <a:xfrm flipH="1">
            <a:off x="1001579" y="3250881"/>
            <a:ext cx="638432" cy="37908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Прямая соединительная линия 143">
            <a:extLst>
              <a:ext uri="{FF2B5EF4-FFF2-40B4-BE49-F238E27FC236}">
                <a16:creationId xmlns:a16="http://schemas.microsoft.com/office/drawing/2014/main" id="{40246EA5-73B3-0847-ACC1-48FA890C5634}"/>
              </a:ext>
            </a:extLst>
          </p:cNvPr>
          <p:cNvCxnSpPr>
            <a:stCxn id="177" idx="0"/>
            <a:endCxn id="176" idx="3"/>
          </p:cNvCxnSpPr>
          <p:nvPr/>
        </p:nvCxnSpPr>
        <p:spPr>
          <a:xfrm flipV="1">
            <a:off x="1133567" y="4522143"/>
            <a:ext cx="358880" cy="59558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Прямая соединительная линия 144">
            <a:extLst>
              <a:ext uri="{FF2B5EF4-FFF2-40B4-BE49-F238E27FC236}">
                <a16:creationId xmlns:a16="http://schemas.microsoft.com/office/drawing/2014/main" id="{58CD0454-0D69-AA4A-AAA4-70C2C3F57E67}"/>
              </a:ext>
            </a:extLst>
          </p:cNvPr>
          <p:cNvCxnSpPr>
            <a:stCxn id="177" idx="6"/>
            <a:endCxn id="178" idx="2"/>
          </p:cNvCxnSpPr>
          <p:nvPr/>
        </p:nvCxnSpPr>
        <p:spPr>
          <a:xfrm flipV="1">
            <a:off x="1212894" y="4951510"/>
            <a:ext cx="809476" cy="24554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Прямая соединительная линия 145">
            <a:extLst>
              <a:ext uri="{FF2B5EF4-FFF2-40B4-BE49-F238E27FC236}">
                <a16:creationId xmlns:a16="http://schemas.microsoft.com/office/drawing/2014/main" id="{0B12E632-C6A1-F34B-833C-B96984C0A78E}"/>
              </a:ext>
            </a:extLst>
          </p:cNvPr>
          <p:cNvCxnSpPr>
            <a:stCxn id="176" idx="5"/>
            <a:endCxn id="178" idx="1"/>
          </p:cNvCxnSpPr>
          <p:nvPr/>
        </p:nvCxnSpPr>
        <p:spPr>
          <a:xfrm>
            <a:off x="1604633" y="4522143"/>
            <a:ext cx="440971" cy="3732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Прямая соединительная линия 146">
            <a:extLst>
              <a:ext uri="{FF2B5EF4-FFF2-40B4-BE49-F238E27FC236}">
                <a16:creationId xmlns:a16="http://schemas.microsoft.com/office/drawing/2014/main" id="{19424FB0-D839-FC4E-81A2-978A849A1DA0}"/>
              </a:ext>
            </a:extLst>
          </p:cNvPr>
          <p:cNvCxnSpPr>
            <a:stCxn id="180" idx="0"/>
            <a:endCxn id="181" idx="4"/>
          </p:cNvCxnSpPr>
          <p:nvPr/>
        </p:nvCxnSpPr>
        <p:spPr>
          <a:xfrm flipV="1">
            <a:off x="3285203" y="3982893"/>
            <a:ext cx="158654" cy="47623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единительная линия 147">
            <a:extLst>
              <a:ext uri="{FF2B5EF4-FFF2-40B4-BE49-F238E27FC236}">
                <a16:creationId xmlns:a16="http://schemas.microsoft.com/office/drawing/2014/main" id="{006379A1-C82A-714D-BFA7-7B86C444CA5F}"/>
              </a:ext>
            </a:extLst>
          </p:cNvPr>
          <p:cNvCxnSpPr>
            <a:stCxn id="180" idx="1"/>
          </p:cNvCxnSpPr>
          <p:nvPr/>
        </p:nvCxnSpPr>
        <p:spPr>
          <a:xfrm flipH="1" flipV="1">
            <a:off x="2692178" y="4152303"/>
            <a:ext cx="536931" cy="330057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Прямая соединительная линия 148">
            <a:extLst>
              <a:ext uri="{FF2B5EF4-FFF2-40B4-BE49-F238E27FC236}">
                <a16:creationId xmlns:a16="http://schemas.microsoft.com/office/drawing/2014/main" id="{2E38166F-284D-E448-A665-5EE4D3DD5687}"/>
              </a:ext>
            </a:extLst>
          </p:cNvPr>
          <p:cNvCxnSpPr>
            <a:stCxn id="179" idx="6"/>
            <a:endCxn id="181" idx="1"/>
          </p:cNvCxnSpPr>
          <p:nvPr/>
        </p:nvCxnSpPr>
        <p:spPr>
          <a:xfrm>
            <a:off x="2969601" y="3412299"/>
            <a:ext cx="418163" cy="435175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я соединительная линия 149">
            <a:extLst>
              <a:ext uri="{FF2B5EF4-FFF2-40B4-BE49-F238E27FC236}">
                <a16:creationId xmlns:a16="http://schemas.microsoft.com/office/drawing/2014/main" id="{BF3AE016-937F-7145-A256-63E694D4B821}"/>
              </a:ext>
            </a:extLst>
          </p:cNvPr>
          <p:cNvCxnSpPr>
            <a:stCxn id="176" idx="6"/>
          </p:cNvCxnSpPr>
          <p:nvPr/>
        </p:nvCxnSpPr>
        <p:spPr>
          <a:xfrm flipV="1">
            <a:off x="1627867" y="4152303"/>
            <a:ext cx="952126" cy="313748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Прямая соединительная линия 150">
            <a:extLst>
              <a:ext uri="{FF2B5EF4-FFF2-40B4-BE49-F238E27FC236}">
                <a16:creationId xmlns:a16="http://schemas.microsoft.com/office/drawing/2014/main" id="{B07D8B9E-B967-F347-BDA1-F21CA10BC6E9}"/>
              </a:ext>
            </a:extLst>
          </p:cNvPr>
          <p:cNvCxnSpPr>
            <a:stCxn id="175" idx="5"/>
          </p:cNvCxnSpPr>
          <p:nvPr/>
        </p:nvCxnSpPr>
        <p:spPr>
          <a:xfrm>
            <a:off x="2020460" y="3885769"/>
            <a:ext cx="536299" cy="21044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Прямая соединительная линия 151">
            <a:extLst>
              <a:ext uri="{FF2B5EF4-FFF2-40B4-BE49-F238E27FC236}">
                <a16:creationId xmlns:a16="http://schemas.microsoft.com/office/drawing/2014/main" id="{85B0B429-5AA5-964D-BF0E-0C5DCD2A80EF}"/>
              </a:ext>
            </a:extLst>
          </p:cNvPr>
          <p:cNvCxnSpPr>
            <a:stCxn id="179" idx="3"/>
          </p:cNvCxnSpPr>
          <p:nvPr/>
        </p:nvCxnSpPr>
        <p:spPr>
          <a:xfrm flipH="1">
            <a:off x="2636086" y="3468391"/>
            <a:ext cx="198095" cy="54849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Прямая соединительная линия 152">
            <a:extLst>
              <a:ext uri="{FF2B5EF4-FFF2-40B4-BE49-F238E27FC236}">
                <a16:creationId xmlns:a16="http://schemas.microsoft.com/office/drawing/2014/main" id="{36F1096A-511E-6140-8667-920F2CA4E9B1}"/>
              </a:ext>
            </a:extLst>
          </p:cNvPr>
          <p:cNvCxnSpPr>
            <a:stCxn id="173" idx="6"/>
            <a:endCxn id="179" idx="1"/>
          </p:cNvCxnSpPr>
          <p:nvPr/>
        </p:nvCxnSpPr>
        <p:spPr>
          <a:xfrm>
            <a:off x="1022254" y="2911728"/>
            <a:ext cx="1811927" cy="444478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9" name="Group 2">
            <a:extLst>
              <a:ext uri="{FF2B5EF4-FFF2-40B4-BE49-F238E27FC236}">
                <a16:creationId xmlns:a16="http://schemas.microsoft.com/office/drawing/2014/main" id="{81AAC138-F180-EA4F-9298-7935251CC8C1}"/>
              </a:ext>
            </a:extLst>
          </p:cNvPr>
          <p:cNvGrpSpPr/>
          <p:nvPr/>
        </p:nvGrpSpPr>
        <p:grpSpPr>
          <a:xfrm>
            <a:off x="1553744" y="3025195"/>
            <a:ext cx="261507" cy="307777"/>
            <a:chOff x="1227470" y="3014704"/>
            <a:chExt cx="261507" cy="307777"/>
          </a:xfrm>
        </p:grpSpPr>
        <p:sp>
          <p:nvSpPr>
            <p:cNvPr id="200" name="Овал 156">
              <a:extLst>
                <a:ext uri="{FF2B5EF4-FFF2-40B4-BE49-F238E27FC236}">
                  <a16:creationId xmlns:a16="http://schemas.microsoft.com/office/drawing/2014/main" id="{BCCA8A79-BED1-5F40-B645-BD5A50BA104F}"/>
                </a:ext>
              </a:extLst>
            </p:cNvPr>
            <p:cNvSpPr/>
            <p:nvPr/>
          </p:nvSpPr>
          <p:spPr>
            <a:xfrm>
              <a:off x="1290501" y="3104970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Прямоугольник 157">
                  <a:extLst>
                    <a:ext uri="{FF2B5EF4-FFF2-40B4-BE49-F238E27FC236}">
                      <a16:creationId xmlns:a16="http://schemas.microsoft.com/office/drawing/2014/main" id="{B8DE26E9-AE46-0549-8280-AD75E4041433}"/>
                    </a:ext>
                  </a:extLst>
                </p:cNvPr>
                <p:cNvSpPr/>
                <p:nvPr/>
              </p:nvSpPr>
              <p:spPr>
                <a:xfrm>
                  <a:off x="1227470" y="3014704"/>
                  <a:ext cx="261507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9" name="Прямоугольник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7470" y="3014704"/>
                  <a:ext cx="261507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2" name="Group 3">
            <a:extLst>
              <a:ext uri="{FF2B5EF4-FFF2-40B4-BE49-F238E27FC236}">
                <a16:creationId xmlns:a16="http://schemas.microsoft.com/office/drawing/2014/main" id="{25B09B23-C1A3-C64C-8041-E626349316F7}"/>
              </a:ext>
            </a:extLst>
          </p:cNvPr>
          <p:cNvGrpSpPr/>
          <p:nvPr/>
        </p:nvGrpSpPr>
        <p:grpSpPr>
          <a:xfrm>
            <a:off x="2495820" y="3920762"/>
            <a:ext cx="261507" cy="307777"/>
            <a:chOff x="2169546" y="3910271"/>
            <a:chExt cx="261507" cy="307777"/>
          </a:xfrm>
        </p:grpSpPr>
        <p:sp>
          <p:nvSpPr>
            <p:cNvPr id="203" name="Овал 87">
              <a:extLst>
                <a:ext uri="{FF2B5EF4-FFF2-40B4-BE49-F238E27FC236}">
                  <a16:creationId xmlns:a16="http://schemas.microsoft.com/office/drawing/2014/main" id="{B7381852-14A5-044D-B9D0-DBCDD96D8BB4}"/>
                </a:ext>
              </a:extLst>
            </p:cNvPr>
            <p:cNvSpPr/>
            <p:nvPr/>
          </p:nvSpPr>
          <p:spPr>
            <a:xfrm>
              <a:off x="2230485" y="4006393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Прямоугольник 160">
                  <a:extLst>
                    <a:ext uri="{FF2B5EF4-FFF2-40B4-BE49-F238E27FC236}">
                      <a16:creationId xmlns:a16="http://schemas.microsoft.com/office/drawing/2014/main" id="{DFA16019-0DB1-5145-9241-F8EAB4947538}"/>
                    </a:ext>
                  </a:extLst>
                </p:cNvPr>
                <p:cNvSpPr/>
                <p:nvPr/>
              </p:nvSpPr>
              <p:spPr>
                <a:xfrm>
                  <a:off x="2169546" y="3910271"/>
                  <a:ext cx="261507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51" name="Прямоугольник 1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9546" y="3910271"/>
                  <a:ext cx="261507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05" name="Прямая со стрелкой 108">
            <a:extLst>
              <a:ext uri="{FF2B5EF4-FFF2-40B4-BE49-F238E27FC236}">
                <a16:creationId xmlns:a16="http://schemas.microsoft.com/office/drawing/2014/main" id="{790BD033-A6F1-A64A-92B5-1FDC74E8A4F6}"/>
              </a:ext>
            </a:extLst>
          </p:cNvPr>
          <p:cNvCxnSpPr>
            <a:cxnSpLocks/>
          </p:cNvCxnSpPr>
          <p:nvPr/>
        </p:nvCxnSpPr>
        <p:spPr>
          <a:xfrm>
            <a:off x="7010850" y="3896242"/>
            <a:ext cx="888550" cy="10001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30F1E8E5-F618-7545-A380-30BB8FAF0359}"/>
              </a:ext>
            </a:extLst>
          </p:cNvPr>
          <p:cNvSpPr txBox="1"/>
          <p:nvPr/>
        </p:nvSpPr>
        <p:spPr>
          <a:xfrm>
            <a:off x="7842062" y="3026237"/>
            <a:ext cx="3930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Predictions with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negative sampling</a:t>
            </a:r>
            <a:endParaRPr lang="ru-RU" baseline="30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ru-RU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07" name="Рисунок 110">
            <a:extLst>
              <a:ext uri="{FF2B5EF4-FFF2-40B4-BE49-F238E27FC236}">
                <a16:creationId xmlns:a16="http://schemas.microsoft.com/office/drawing/2014/main" id="{23E6B35F-7857-034A-B988-3CCAB153F2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50" y="3421859"/>
            <a:ext cx="3359751" cy="1255427"/>
          </a:xfrm>
          <a:prstGeom prst="rect">
            <a:avLst/>
          </a:prstGeom>
        </p:spPr>
      </p:pic>
      <p:grpSp>
        <p:nvGrpSpPr>
          <p:cNvPr id="208" name="Group 1">
            <a:extLst>
              <a:ext uri="{FF2B5EF4-FFF2-40B4-BE49-F238E27FC236}">
                <a16:creationId xmlns:a16="http://schemas.microsoft.com/office/drawing/2014/main" id="{F21A22F4-E376-404A-AD3E-BB632449BE3E}"/>
              </a:ext>
            </a:extLst>
          </p:cNvPr>
          <p:cNvGrpSpPr/>
          <p:nvPr/>
        </p:nvGrpSpPr>
        <p:grpSpPr>
          <a:xfrm>
            <a:off x="8694035" y="3903566"/>
            <a:ext cx="2409634" cy="1216450"/>
            <a:chOff x="8367148" y="3893076"/>
            <a:chExt cx="2409634" cy="12164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TextBox 208">
                  <a:extLst>
                    <a:ext uri="{FF2B5EF4-FFF2-40B4-BE49-F238E27FC236}">
                      <a16:creationId xmlns:a16="http://schemas.microsoft.com/office/drawing/2014/main" id="{DAE950DE-4D21-6E45-A8C0-97CD79A0FD92}"/>
                    </a:ext>
                  </a:extLst>
                </p:cNvPr>
                <p:cNvSpPr txBox="1"/>
                <p:nvPr/>
              </p:nvSpPr>
              <p:spPr>
                <a:xfrm>
                  <a:off x="8369053" y="3924137"/>
                  <a:ext cx="2773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oMath>
                    </m:oMathPara>
                  </a14:m>
                  <a:endParaRPr lang="ru-RU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9" name="TextBox 208">
                  <a:extLst>
                    <a:ext uri="{FF2B5EF4-FFF2-40B4-BE49-F238E27FC236}">
                      <a16:creationId xmlns:a16="http://schemas.microsoft.com/office/drawing/2014/main" id="{DAE950DE-4D21-6E45-A8C0-97CD79A0FD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9053" y="3924137"/>
                  <a:ext cx="277319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8182" r="-18182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61DCA2A4-0775-8E49-80DF-30B9BEA40656}"/>
                    </a:ext>
                  </a:extLst>
                </p:cNvPr>
                <p:cNvSpPr txBox="1"/>
                <p:nvPr/>
              </p:nvSpPr>
              <p:spPr>
                <a:xfrm>
                  <a:off x="10051419" y="3893076"/>
                  <a:ext cx="404919" cy="2819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61DCA2A4-0775-8E49-80DF-30B9BEA406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1419" y="3893076"/>
                  <a:ext cx="404919" cy="281937"/>
                </a:xfrm>
                <a:prstGeom prst="rect">
                  <a:avLst/>
                </a:prstGeom>
                <a:blipFill>
                  <a:blip r:embed="rId10"/>
                  <a:stretch>
                    <a:fillRect l="-9091" t="-4545" r="-6061"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1" name="Прямая со стрелкой 115">
              <a:extLst>
                <a:ext uri="{FF2B5EF4-FFF2-40B4-BE49-F238E27FC236}">
                  <a16:creationId xmlns:a16="http://schemas.microsoft.com/office/drawing/2014/main" id="{3273EA56-2783-AE44-B928-F7EA2B5530E8}"/>
                </a:ext>
              </a:extLst>
            </p:cNvPr>
            <p:cNvCxnSpPr/>
            <p:nvPr/>
          </p:nvCxnSpPr>
          <p:spPr>
            <a:xfrm flipH="1" flipV="1">
              <a:off x="8509829" y="4201136"/>
              <a:ext cx="259976" cy="59565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Прямая со стрелкой 116">
              <a:extLst>
                <a:ext uri="{FF2B5EF4-FFF2-40B4-BE49-F238E27FC236}">
                  <a16:creationId xmlns:a16="http://schemas.microsoft.com/office/drawing/2014/main" id="{18DBE7D9-0032-A24C-AB21-E2642283F857}"/>
                </a:ext>
              </a:extLst>
            </p:cNvPr>
            <p:cNvCxnSpPr/>
            <p:nvPr/>
          </p:nvCxnSpPr>
          <p:spPr>
            <a:xfrm flipV="1">
              <a:off x="10018419" y="4165047"/>
              <a:ext cx="163146" cy="67142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Прямоугольник 117">
              <a:extLst>
                <a:ext uri="{FF2B5EF4-FFF2-40B4-BE49-F238E27FC236}">
                  <a16:creationId xmlns:a16="http://schemas.microsoft.com/office/drawing/2014/main" id="{FD6EE58A-11E2-A74F-B90F-20E9D6A0F486}"/>
                </a:ext>
              </a:extLst>
            </p:cNvPr>
            <p:cNvSpPr/>
            <p:nvPr/>
          </p:nvSpPr>
          <p:spPr>
            <a:xfrm>
              <a:off x="8367148" y="4740194"/>
              <a:ext cx="24096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shared representation</a:t>
              </a:r>
              <a:endParaRPr lang="ru-RU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7FC65BEE-8A28-264C-B2BC-A540C96B37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56360" y="3003748"/>
            <a:ext cx="3077607" cy="2051738"/>
          </a:xfrm>
          <a:prstGeom prst="rect">
            <a:avLst/>
          </a:prstGeom>
        </p:spPr>
      </p:pic>
      <p:grpSp>
        <p:nvGrpSpPr>
          <p:cNvPr id="78" name="Group 2">
            <a:extLst>
              <a:ext uri="{FF2B5EF4-FFF2-40B4-BE49-F238E27FC236}">
                <a16:creationId xmlns:a16="http://schemas.microsoft.com/office/drawing/2014/main" id="{08E91D3C-1D94-A345-9B59-A7DFE5D5D6F3}"/>
              </a:ext>
            </a:extLst>
          </p:cNvPr>
          <p:cNvGrpSpPr/>
          <p:nvPr/>
        </p:nvGrpSpPr>
        <p:grpSpPr>
          <a:xfrm>
            <a:off x="4720947" y="3298114"/>
            <a:ext cx="261507" cy="307777"/>
            <a:chOff x="1227470" y="3014704"/>
            <a:chExt cx="261507" cy="307777"/>
          </a:xfrm>
        </p:grpSpPr>
        <p:sp>
          <p:nvSpPr>
            <p:cNvPr id="79" name="Овал 156">
              <a:extLst>
                <a:ext uri="{FF2B5EF4-FFF2-40B4-BE49-F238E27FC236}">
                  <a16:creationId xmlns:a16="http://schemas.microsoft.com/office/drawing/2014/main" id="{464B6237-1F31-F94D-934F-13A4626120A6}"/>
                </a:ext>
              </a:extLst>
            </p:cNvPr>
            <p:cNvSpPr/>
            <p:nvPr/>
          </p:nvSpPr>
          <p:spPr>
            <a:xfrm>
              <a:off x="1290501" y="3104970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Прямоугольник 157">
                  <a:extLst>
                    <a:ext uri="{FF2B5EF4-FFF2-40B4-BE49-F238E27FC236}">
                      <a16:creationId xmlns:a16="http://schemas.microsoft.com/office/drawing/2014/main" id="{78F10263-5C1C-6C45-BBFC-71B25F690297}"/>
                    </a:ext>
                  </a:extLst>
                </p:cNvPr>
                <p:cNvSpPr/>
                <p:nvPr/>
              </p:nvSpPr>
              <p:spPr>
                <a:xfrm>
                  <a:off x="1227470" y="3014704"/>
                  <a:ext cx="261507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9" name="Прямоугольник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7470" y="3014704"/>
                  <a:ext cx="261507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3" name="Group 3">
            <a:extLst>
              <a:ext uri="{FF2B5EF4-FFF2-40B4-BE49-F238E27FC236}">
                <a16:creationId xmlns:a16="http://schemas.microsoft.com/office/drawing/2014/main" id="{E1462DBB-CD04-7F48-AB93-4E007D01788C}"/>
              </a:ext>
            </a:extLst>
          </p:cNvPr>
          <p:cNvGrpSpPr/>
          <p:nvPr/>
        </p:nvGrpSpPr>
        <p:grpSpPr>
          <a:xfrm>
            <a:off x="4712544" y="4122731"/>
            <a:ext cx="261507" cy="307777"/>
            <a:chOff x="2169546" y="3910271"/>
            <a:chExt cx="261507" cy="307777"/>
          </a:xfrm>
        </p:grpSpPr>
        <p:sp>
          <p:nvSpPr>
            <p:cNvPr id="84" name="Овал 87">
              <a:extLst>
                <a:ext uri="{FF2B5EF4-FFF2-40B4-BE49-F238E27FC236}">
                  <a16:creationId xmlns:a16="http://schemas.microsoft.com/office/drawing/2014/main" id="{1537F63B-54F0-614D-B0C2-E98451B62933}"/>
                </a:ext>
              </a:extLst>
            </p:cNvPr>
            <p:cNvSpPr/>
            <p:nvPr/>
          </p:nvSpPr>
          <p:spPr>
            <a:xfrm>
              <a:off x="2230485" y="4006393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Прямоугольник 160">
                  <a:extLst>
                    <a:ext uri="{FF2B5EF4-FFF2-40B4-BE49-F238E27FC236}">
                      <a16:creationId xmlns:a16="http://schemas.microsoft.com/office/drawing/2014/main" id="{36DA629F-82D1-2C44-8AA6-224D551452B4}"/>
                    </a:ext>
                  </a:extLst>
                </p:cNvPr>
                <p:cNvSpPr/>
                <p:nvPr/>
              </p:nvSpPr>
              <p:spPr>
                <a:xfrm>
                  <a:off x="2169546" y="3910271"/>
                  <a:ext cx="261507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51" name="Прямоугольник 1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9546" y="3910271"/>
                  <a:ext cx="261507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867E105B-E855-F74A-A55F-E9947EBC5D76}"/>
                  </a:ext>
                </a:extLst>
              </p:cNvPr>
              <p:cNvSpPr/>
              <p:nvPr/>
            </p:nvSpPr>
            <p:spPr>
              <a:xfrm>
                <a:off x="4156360" y="4916245"/>
                <a:ext cx="351819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ea typeface="Cambria Math" panose="02040503050406030204" pitchFamily="18" charset="0"/>
                    <a:cs typeface="Lato" panose="020F0502020204030203" pitchFamily="34" charset="0"/>
                  </a:rPr>
                  <a:t>Матрица попарной похожести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M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не материализуется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867E105B-E855-F74A-A55F-E9947EBC5D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360" y="4916245"/>
                <a:ext cx="3518199" cy="923330"/>
              </a:xfrm>
              <a:prstGeom prst="rect">
                <a:avLst/>
              </a:prstGeom>
              <a:blipFill>
                <a:blip r:embed="rId12"/>
                <a:stretch>
                  <a:fillRect l="-1439" t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>
            <a:extLst>
              <a:ext uri="{FF2B5EF4-FFF2-40B4-BE49-F238E27FC236}">
                <a16:creationId xmlns:a16="http://schemas.microsoft.com/office/drawing/2014/main" id="{85A1F5A5-FD08-5340-93A7-E83CAC3C8FA0}"/>
              </a:ext>
            </a:extLst>
          </p:cNvPr>
          <p:cNvSpPr/>
          <p:nvPr/>
        </p:nvSpPr>
        <p:spPr>
          <a:xfrm>
            <a:off x="1548540" y="2420191"/>
            <a:ext cx="3386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err="1">
                <a:ea typeface="Cambria Math" panose="02040503050406030204" pitchFamily="18" charset="0"/>
                <a:cs typeface="Lato" panose="020F0502020204030203" pitchFamily="34" charset="0"/>
              </a:rPr>
              <a:t>Сэмплируем</a:t>
            </a:r>
            <a:r>
              <a:rPr lang="ru-RU" dirty="0">
                <a:ea typeface="Cambria Math" panose="02040503050406030204" pitchFamily="18" charset="0"/>
                <a:cs typeface="Lato" panose="020F0502020204030203" pitchFamily="34" charset="0"/>
              </a:rPr>
              <a:t> из меры похожести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024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0" y="365125"/>
            <a:ext cx="10598150" cy="1325563"/>
          </a:xfrm>
        </p:spPr>
        <p:txBody>
          <a:bodyPr/>
          <a:lstStyle/>
          <a:p>
            <a:r>
              <a:rPr lang="en-US" dirty="0"/>
              <a:t>VERSE: </a:t>
            </a:r>
            <a:r>
              <a:rPr lang="ru-RU" dirty="0"/>
              <a:t>интерпретация </a:t>
            </a:r>
            <a:r>
              <a:rPr lang="en-US" dirty="0"/>
              <a:t>DeepWalk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26</a:t>
            </a:fld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Объект 11"/>
              <p:cNvSpPr>
                <a:spLocks noGrp="1"/>
              </p:cNvSpPr>
              <p:nvPr>
                <p:ph idx="1"/>
              </p:nvPr>
            </p:nvSpPr>
            <p:spPr>
              <a:xfrm>
                <a:off x="685546" y="1678184"/>
                <a:ext cx="11721349" cy="4468616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dirty="0"/>
                  <a:t>Блуждания в </a:t>
                </a:r>
                <a:r>
                  <a:rPr lang="en-US" dirty="0"/>
                  <a:t>DeepWalk</a:t>
                </a:r>
                <a:r>
                  <a:rPr lang="ru-RU" dirty="0"/>
                  <a:t> </a:t>
                </a:r>
                <a:r>
                  <a:rPr lang="en-US" dirty="0"/>
                  <a:t>~= Personalized PageRank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dirty="0">
                    <a:sym typeface="Wingdings" pitchFamily="2" charset="2"/>
                  </a:rPr>
                  <a:t>Параметр </a:t>
                </a:r>
                <a:r>
                  <a:rPr lang="en-US" dirty="0">
                    <a:sym typeface="Wingdings" pitchFamily="2" charset="2"/>
                  </a:rPr>
                  <a:t>PPR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α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−2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b="0" dirty="0">
                    <a:sym typeface="Wingdings" pitchFamily="2" charset="2"/>
                  </a:rPr>
                  <a:t> </a:t>
                </a:r>
                <a:r>
                  <a:rPr lang="ru-RU" b="0" dirty="0">
                    <a:sym typeface="Wingdings" pitchFamily="2" charset="2"/>
                  </a:rPr>
                  <a:t>для</a:t>
                </a:r>
                <a:r>
                  <a:rPr lang="en-US" b="0" dirty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𝑤</m:t>
                    </m:r>
                  </m:oMath>
                </a14:m>
                <a:r>
                  <a:rPr lang="ru-RU" b="0" dirty="0">
                    <a:sym typeface="Wingdings" pitchFamily="2" charset="2"/>
                  </a:rPr>
                  <a:t> в </a:t>
                </a:r>
                <a:r>
                  <a:rPr lang="en-US" dirty="0">
                    <a:sym typeface="Wingdings" pitchFamily="2" charset="2"/>
                  </a:rPr>
                  <a:t>DeepWalk</a:t>
                </a:r>
                <a:endParaRPr lang="en-US" b="0" dirty="0">
                  <a:sym typeface="Wingdings" pitchFamily="2" charset="2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dirty="0">
                    <a:sym typeface="Wingdings" pitchFamily="2" charset="2"/>
                  </a:rPr>
                  <a:t>Мы можем мерить качество эмбеддингов </a:t>
                </a:r>
                <a:r>
                  <a:rPr lang="en-US" dirty="0">
                    <a:sym typeface="Wingdings" pitchFamily="2" charset="2"/>
                  </a:rPr>
                  <a:t>:)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0" dirty="0">
                    <a:sym typeface="Wingdings" pitchFamily="2" charset="2"/>
                  </a:rPr>
                  <a:t>1 </a:t>
                </a:r>
                <a:r>
                  <a:rPr lang="ru-RU" b="0" dirty="0">
                    <a:sym typeface="Wingdings" pitchFamily="2" charset="2"/>
                  </a:rPr>
                  <a:t>параметр вместо </a:t>
                </a:r>
                <a:r>
                  <a:rPr lang="en-US" b="0" dirty="0">
                    <a:sym typeface="Wingdings" pitchFamily="2" charset="2"/>
                  </a:rPr>
                  <a:t>3 </a:t>
                </a:r>
                <a:r>
                  <a:rPr lang="ru-RU" b="0" dirty="0">
                    <a:sym typeface="Wingdings" pitchFamily="2" charset="2"/>
                  </a:rPr>
                  <a:t>или</a:t>
                </a:r>
                <a:r>
                  <a:rPr lang="en-US" b="0" dirty="0">
                    <a:sym typeface="Wingdings" pitchFamily="2" charset="2"/>
                  </a:rPr>
                  <a:t> 5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>
                  <a:sym typeface="Wingdings" pitchFamily="2" charset="2"/>
                </a:endParaRPr>
              </a:p>
            </p:txBody>
          </p:sp>
        </mc:Choice>
        <mc:Fallback>
          <p:sp>
            <p:nvSpPr>
              <p:cNvPr id="16" name="Объект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546" y="1678184"/>
                <a:ext cx="11721349" cy="4468616"/>
              </a:xfrm>
              <a:blipFill>
                <a:blip r:embed="rId2"/>
                <a:stretch>
                  <a:fillRect l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2705B6A-0D77-BC40-9D3E-B49CA0C2656D}"/>
              </a:ext>
            </a:extLst>
          </p:cNvPr>
          <p:cNvSpPr txBox="1"/>
          <p:nvPr/>
        </p:nvSpPr>
        <p:spPr>
          <a:xfrm>
            <a:off x="677414" y="6369634"/>
            <a:ext cx="8270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VERSE: Versatile graph embeddings from similarity measures. Tsitsulin et al., WWW 2018</a:t>
            </a:r>
          </a:p>
        </p:txBody>
      </p:sp>
    </p:spTree>
    <p:extLst>
      <p:ext uri="{BB962C8B-B14F-4D97-AF65-F5344CB8AC3E}">
        <p14:creationId xmlns:p14="http://schemas.microsoft.com/office/powerpoint/2010/main" val="838297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0" y="365125"/>
            <a:ext cx="10598150" cy="1325563"/>
          </a:xfrm>
        </p:spPr>
        <p:txBody>
          <a:bodyPr/>
          <a:lstStyle/>
          <a:p>
            <a:r>
              <a:rPr lang="en-US" dirty="0"/>
              <a:t>VERSE: </a:t>
            </a:r>
            <a:r>
              <a:rPr lang="ru-RU" dirty="0"/>
              <a:t>асимптотика</a:t>
            </a:r>
            <a:r>
              <a:rPr lang="en-US" dirty="0"/>
              <a:t> </a:t>
            </a:r>
            <a:r>
              <a:rPr lang="ru-RU" dirty="0"/>
              <a:t>и практика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27</a:t>
            </a:fld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Объект 11"/>
              <p:cNvSpPr>
                <a:spLocks noGrp="1"/>
              </p:cNvSpPr>
              <p:nvPr>
                <p:ph idx="1"/>
              </p:nvPr>
            </p:nvSpPr>
            <p:spPr>
              <a:xfrm>
                <a:off x="685546" y="1678184"/>
                <a:ext cx="11721349" cy="4468616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dirty="0"/>
                  <a:t>Простой</a:t>
                </a:r>
                <a:r>
                  <a:rPr lang="en-US" dirty="0"/>
                  <a:t> </a:t>
                </a:r>
                <a:r>
                  <a:rPr lang="ru-RU" dirty="0"/>
                  <a:t>и</a:t>
                </a:r>
                <a:r>
                  <a:rPr lang="en-US" dirty="0"/>
                  <a:t> </a:t>
                </a:r>
                <a:r>
                  <a:rPr lang="ru-RU" dirty="0"/>
                  <a:t>быстрый</a:t>
                </a:r>
                <a:r>
                  <a:rPr lang="en-US" dirty="0"/>
                  <a:t> </a:t>
                </a:r>
                <a:r>
                  <a:rPr lang="ru-RU" dirty="0"/>
                  <a:t>алгоритм</a:t>
                </a:r>
                <a:r>
                  <a:rPr lang="en-US" dirty="0"/>
                  <a:t>, </a:t>
                </a:r>
                <a:r>
                  <a:rPr lang="ru-RU" dirty="0"/>
                  <a:t>хорош на предсказании рёбер </a:t>
                </a:r>
                <a:r>
                  <a:rPr lang="en-US" dirty="0">
                    <a:sym typeface="Wingdings" pitchFamily="2" charset="2"/>
                  </a:rPr>
                  <a:t>:)</a:t>
                </a:r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dirty="0">
                    <a:sym typeface="Wingdings" pitchFamily="2" charset="2"/>
                  </a:rPr>
                  <a:t>Эпоха делается за</a:t>
                </a:r>
                <a:r>
                  <a:rPr lang="en-US" dirty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itchFamily="2" charset="2"/>
                  </a:rPr>
                  <a:t>:)</a:t>
                </a:r>
                <a:endParaRPr lang="ru-RU" dirty="0">
                  <a:sym typeface="Wingdings" pitchFamily="2" charset="2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dirty="0"/>
                  <a:t>Код на </a:t>
                </a:r>
                <a:r>
                  <a:rPr lang="en-US" dirty="0">
                    <a:hlinkClick r:id="rId2"/>
                  </a:rPr>
                  <a:t>C++</a:t>
                </a:r>
                <a:r>
                  <a:rPr lang="ru-RU" dirty="0"/>
                  <a:t> работает хорошо</a:t>
                </a:r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dirty="0">
                    <a:sym typeface="Wingdings" pitchFamily="2" charset="2"/>
                  </a:rPr>
                  <a:t>На практике</a:t>
                </a:r>
                <a:r>
                  <a:rPr lang="en-US" dirty="0">
                    <a:sym typeface="Wingdings" pitchFamily="2" charset="2"/>
                  </a:rPr>
                  <a:t>: ~1</a:t>
                </a:r>
                <a:r>
                  <a:rPr lang="ru-RU" dirty="0">
                    <a:sym typeface="Wingdings" pitchFamily="2" charset="2"/>
                  </a:rPr>
                  <a:t>0М</a:t>
                </a:r>
                <a:r>
                  <a:rPr lang="en-US" dirty="0">
                    <a:sym typeface="Wingdings" pitchFamily="2" charset="2"/>
                  </a:rPr>
                  <a:t> </a:t>
                </a:r>
                <a:r>
                  <a:rPr lang="ru-RU" dirty="0">
                    <a:sym typeface="Wingdings" pitchFamily="2" charset="2"/>
                  </a:rPr>
                  <a:t>вершин</a:t>
                </a:r>
                <a:endParaRPr lang="en-US" dirty="0">
                  <a:sym typeface="Wingdings" pitchFamily="2" charset="2"/>
                </a:endParaRPr>
              </a:p>
            </p:txBody>
          </p:sp>
        </mc:Choice>
        <mc:Fallback>
          <p:sp>
            <p:nvSpPr>
              <p:cNvPr id="16" name="Объект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546" y="1678184"/>
                <a:ext cx="11721349" cy="4468616"/>
              </a:xfrm>
              <a:blipFill>
                <a:blip r:embed="rId3"/>
                <a:stretch>
                  <a:fillRect l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2705B6A-0D77-BC40-9D3E-B49CA0C2656D}"/>
              </a:ext>
            </a:extLst>
          </p:cNvPr>
          <p:cNvSpPr txBox="1"/>
          <p:nvPr/>
        </p:nvSpPr>
        <p:spPr>
          <a:xfrm>
            <a:off x="677414" y="6369634"/>
            <a:ext cx="8270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VERSE: Versatile graph embeddings from similarity measures. Tsitsulin et al., WWW 2018</a:t>
            </a:r>
          </a:p>
        </p:txBody>
      </p:sp>
    </p:spTree>
    <p:extLst>
      <p:ext uri="{BB962C8B-B14F-4D97-AF65-F5344CB8AC3E}">
        <p14:creationId xmlns:p14="http://schemas.microsoft.com/office/powerpoint/2010/main" val="906431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0" y="365125"/>
            <a:ext cx="10598150" cy="1325563"/>
          </a:xfrm>
        </p:spPr>
        <p:txBody>
          <a:bodyPr/>
          <a:lstStyle/>
          <a:p>
            <a:r>
              <a:rPr lang="ru-RU" dirty="0"/>
              <a:t>Эмбеддинги для рёбер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28</a:t>
            </a:fld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7C84E5-53CE-CB4A-871A-7812DE95A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997" y="1829501"/>
            <a:ext cx="6565056" cy="2666299"/>
          </a:xfrm>
          <a:prstGeom prst="rect">
            <a:avLst/>
          </a:prstGeom>
        </p:spPr>
      </p:pic>
      <p:sp>
        <p:nvSpPr>
          <p:cNvPr id="23" name="Объект 11">
            <a:extLst>
              <a:ext uri="{FF2B5EF4-FFF2-40B4-BE49-F238E27FC236}">
                <a16:creationId xmlns:a16="http://schemas.microsoft.com/office/drawing/2014/main" id="{4066A003-2273-2442-9B4F-1C207DB8D549}"/>
              </a:ext>
            </a:extLst>
          </p:cNvPr>
          <p:cNvSpPr txBox="1">
            <a:spLocks/>
          </p:cNvSpPr>
          <p:nvPr/>
        </p:nvSpPr>
        <p:spPr>
          <a:xfrm>
            <a:off x="837946" y="4973636"/>
            <a:ext cx="10804481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b="1" dirty="0"/>
              <a:t>NB:</a:t>
            </a:r>
            <a:r>
              <a:rPr lang="en-US" dirty="0"/>
              <a:t> </a:t>
            </a:r>
            <a:r>
              <a:rPr lang="ru-RU" dirty="0"/>
              <a:t>оператор выбираем в зависимости от алгоритма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0959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9618" y="1761743"/>
            <a:ext cx="10617545" cy="1748219"/>
          </a:xfrm>
        </p:spPr>
        <p:txBody>
          <a:bodyPr>
            <a:noAutofit/>
          </a:bodyPr>
          <a:lstStyle/>
          <a:p>
            <a:r>
              <a:rPr lang="ru-RU" dirty="0"/>
              <a:t>Часть 1: графы с атрибутами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53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Графов в мире много</a:t>
            </a:r>
          </a:p>
        </p:txBody>
      </p:sp>
      <p:sp>
        <p:nvSpPr>
          <p:cNvPr id="11" name="Объект 3"/>
          <p:cNvSpPr>
            <a:spLocks noGrp="1"/>
          </p:cNvSpPr>
          <p:nvPr>
            <p:ph idx="1"/>
          </p:nvPr>
        </p:nvSpPr>
        <p:spPr>
          <a:xfrm>
            <a:off x="1015911" y="2752035"/>
            <a:ext cx="3983182" cy="3502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Разные</a:t>
            </a:r>
            <a:r>
              <a:rPr lang="en-US" dirty="0"/>
              <a:t> </a:t>
            </a:r>
            <a:r>
              <a:rPr lang="ru-RU" b="1" dirty="0"/>
              <a:t>типы графов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(</a:t>
            </a:r>
            <a:r>
              <a:rPr lang="ru-RU" dirty="0"/>
              <a:t>Не</a:t>
            </a:r>
            <a:r>
              <a:rPr lang="en-US" dirty="0"/>
              <a:t>)</a:t>
            </a:r>
            <a:r>
              <a:rPr lang="ru-RU" dirty="0"/>
              <a:t>направленные</a:t>
            </a:r>
            <a:endParaRPr lang="en-US" dirty="0"/>
          </a:p>
          <a:p>
            <a:pPr lvl="1"/>
            <a:r>
              <a:rPr lang="en-US" dirty="0"/>
              <a:t>(</a:t>
            </a:r>
            <a:r>
              <a:rPr lang="ru-RU" dirty="0"/>
              <a:t>Не</a:t>
            </a:r>
            <a:r>
              <a:rPr lang="en-US" dirty="0"/>
              <a:t>)</a:t>
            </a:r>
            <a:r>
              <a:rPr lang="ru-RU" dirty="0"/>
              <a:t>взвешенные</a:t>
            </a:r>
          </a:p>
          <a:p>
            <a:pPr lvl="1"/>
            <a:r>
              <a:rPr lang="ru-RU" dirty="0"/>
              <a:t>С атрибутами</a:t>
            </a:r>
            <a:endParaRPr lang="en-US" dirty="0"/>
          </a:p>
          <a:p>
            <a:pPr lvl="1"/>
            <a:r>
              <a:rPr lang="ru-RU" dirty="0"/>
              <a:t>Гетерогенные</a:t>
            </a:r>
            <a:endParaRPr lang="en-US" dirty="0"/>
          </a:p>
          <a:p>
            <a:pPr lvl="1"/>
            <a:r>
              <a:rPr lang="en-US" dirty="0"/>
              <a:t>…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136" y="944880"/>
            <a:ext cx="5913120" cy="591312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0884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Графы с атрибутами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30</a:t>
            </a:fld>
            <a:endParaRPr lang="ru-RU" dirty="0"/>
          </a:p>
        </p:txBody>
      </p:sp>
      <p:sp>
        <p:nvSpPr>
          <p:cNvPr id="54" name="Левая круглая скобка 53"/>
          <p:cNvSpPr/>
          <p:nvPr/>
        </p:nvSpPr>
        <p:spPr>
          <a:xfrm>
            <a:off x="7807969" y="3002214"/>
            <a:ext cx="398105" cy="2612000"/>
          </a:xfrm>
          <a:prstGeom prst="leftBracket">
            <a:avLst/>
          </a:prstGeom>
          <a:ln w="38100">
            <a:solidFill>
              <a:srgbClr val="DD64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Объект 11"/>
          <p:cNvSpPr>
            <a:spLocks noGrp="1"/>
          </p:cNvSpPr>
          <p:nvPr>
            <p:ph idx="1"/>
          </p:nvPr>
        </p:nvSpPr>
        <p:spPr>
          <a:xfrm>
            <a:off x="838200" y="1968083"/>
            <a:ext cx="11106150" cy="633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На каждой вершине есть некоторый вектор с </a:t>
            </a:r>
            <a:r>
              <a:rPr lang="ru-RU" dirty="0" err="1"/>
              <a:t>фичами</a:t>
            </a:r>
            <a:endParaRPr lang="ru-RU" dirty="0"/>
          </a:p>
        </p:txBody>
      </p:sp>
      <p:cxnSp>
        <p:nvCxnSpPr>
          <p:cNvPr id="56" name="Прямая со стрелкой 55"/>
          <p:cNvCxnSpPr>
            <a:endCxn id="57" idx="1"/>
          </p:cNvCxnSpPr>
          <p:nvPr/>
        </p:nvCxnSpPr>
        <p:spPr>
          <a:xfrm>
            <a:off x="3680695" y="4313054"/>
            <a:ext cx="1231791" cy="5109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Рисунок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486" y="3171563"/>
            <a:ext cx="917280" cy="2293200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08"/>
          <a:stretch/>
        </p:blipFill>
        <p:spPr>
          <a:xfrm>
            <a:off x="8172417" y="2620277"/>
            <a:ext cx="917280" cy="827661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34" b="36624"/>
          <a:stretch/>
        </p:blipFill>
        <p:spPr>
          <a:xfrm>
            <a:off x="8172417" y="4010458"/>
            <a:ext cx="917280" cy="617839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96"/>
          <a:stretch/>
        </p:blipFill>
        <p:spPr>
          <a:xfrm>
            <a:off x="8172417" y="5186875"/>
            <a:ext cx="917280" cy="827933"/>
          </a:xfrm>
          <a:prstGeom prst="rect">
            <a:avLst/>
          </a:prstGeom>
        </p:spPr>
      </p:pic>
      <p:cxnSp>
        <p:nvCxnSpPr>
          <p:cNvPr id="61" name="Прямая со стрелкой 60"/>
          <p:cNvCxnSpPr>
            <a:stCxn id="57" idx="3"/>
            <a:endCxn id="54" idx="1"/>
          </p:cNvCxnSpPr>
          <p:nvPr/>
        </p:nvCxnSpPr>
        <p:spPr>
          <a:xfrm flipV="1">
            <a:off x="5829766" y="4308214"/>
            <a:ext cx="1978203" cy="9949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199553" y="3950045"/>
            <a:ext cx="1516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k-</a:t>
            </a:r>
            <a:r>
              <a:rPr lang="ru-RU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средних</a:t>
            </a:r>
          </a:p>
        </p:txBody>
      </p:sp>
      <p:sp>
        <p:nvSpPr>
          <p:cNvPr id="64" name="Овал 63"/>
          <p:cNvSpPr/>
          <p:nvPr/>
        </p:nvSpPr>
        <p:spPr>
          <a:xfrm>
            <a:off x="1027684" y="3241562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1030243" y="4015891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1780859" y="3524622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2049125" y="4159509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1633297" y="4795885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1218323" y="5526888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2186453" y="5281344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2720843" y="4426045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2975031" y="3742133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3369959" y="4868287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3528614" y="4233401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единительная линия 74"/>
          <p:cNvCxnSpPr>
            <a:stCxn id="67" idx="4"/>
            <a:endCxn id="68" idx="0"/>
          </p:cNvCxnSpPr>
          <p:nvPr/>
        </p:nvCxnSpPr>
        <p:spPr>
          <a:xfrm flipH="1">
            <a:off x="1712624" y="4318164"/>
            <a:ext cx="415828" cy="477721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stCxn id="65" idx="4"/>
            <a:endCxn id="68" idx="1"/>
          </p:cNvCxnSpPr>
          <p:nvPr/>
        </p:nvCxnSpPr>
        <p:spPr>
          <a:xfrm>
            <a:off x="1109571" y="4174545"/>
            <a:ext cx="546961" cy="6445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>
            <a:stCxn id="67" idx="0"/>
            <a:endCxn id="66" idx="4"/>
          </p:cNvCxnSpPr>
          <p:nvPr/>
        </p:nvCxnSpPr>
        <p:spPr>
          <a:xfrm flipH="1" flipV="1">
            <a:off x="1860188" y="3683277"/>
            <a:ext cx="268265" cy="47623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>
            <a:stCxn id="64" idx="6"/>
            <a:endCxn id="66" idx="2"/>
          </p:cNvCxnSpPr>
          <p:nvPr/>
        </p:nvCxnSpPr>
        <p:spPr>
          <a:xfrm>
            <a:off x="1186338" y="3320889"/>
            <a:ext cx="594522" cy="283060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>
            <a:stCxn id="64" idx="4"/>
            <a:endCxn id="65" idx="0"/>
          </p:cNvCxnSpPr>
          <p:nvPr/>
        </p:nvCxnSpPr>
        <p:spPr>
          <a:xfrm>
            <a:off x="1107011" y="3400216"/>
            <a:ext cx="2559" cy="6156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>
            <a:stCxn id="64" idx="5"/>
            <a:endCxn id="67" idx="1"/>
          </p:cNvCxnSpPr>
          <p:nvPr/>
        </p:nvCxnSpPr>
        <p:spPr>
          <a:xfrm>
            <a:off x="1163104" y="3376982"/>
            <a:ext cx="909255" cy="80576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>
            <a:stCxn id="66" idx="3"/>
            <a:endCxn id="65" idx="7"/>
          </p:cNvCxnSpPr>
          <p:nvPr/>
        </p:nvCxnSpPr>
        <p:spPr>
          <a:xfrm flipH="1">
            <a:off x="1165663" y="3660042"/>
            <a:ext cx="638432" cy="37908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>
            <a:stCxn id="69" idx="0"/>
            <a:endCxn id="68" idx="3"/>
          </p:cNvCxnSpPr>
          <p:nvPr/>
        </p:nvCxnSpPr>
        <p:spPr>
          <a:xfrm flipV="1">
            <a:off x="1297651" y="4931304"/>
            <a:ext cx="358880" cy="59558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>
            <a:stCxn id="69" idx="6"/>
            <a:endCxn id="70" idx="2"/>
          </p:cNvCxnSpPr>
          <p:nvPr/>
        </p:nvCxnSpPr>
        <p:spPr>
          <a:xfrm flipV="1">
            <a:off x="1376978" y="5360671"/>
            <a:ext cx="809476" cy="24554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>
            <a:stCxn id="68" idx="5"/>
            <a:endCxn id="70" idx="1"/>
          </p:cNvCxnSpPr>
          <p:nvPr/>
        </p:nvCxnSpPr>
        <p:spPr>
          <a:xfrm>
            <a:off x="1768717" y="4931304"/>
            <a:ext cx="440971" cy="3732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>
            <a:stCxn id="73" idx="0"/>
            <a:endCxn id="74" idx="4"/>
          </p:cNvCxnSpPr>
          <p:nvPr/>
        </p:nvCxnSpPr>
        <p:spPr>
          <a:xfrm flipV="1">
            <a:off x="3449287" y="4392054"/>
            <a:ext cx="158654" cy="47623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>
            <a:stCxn id="73" idx="1"/>
            <a:endCxn id="71" idx="5"/>
          </p:cNvCxnSpPr>
          <p:nvPr/>
        </p:nvCxnSpPr>
        <p:spPr>
          <a:xfrm flipH="1" flipV="1">
            <a:off x="2856262" y="4561464"/>
            <a:ext cx="536931" cy="330057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>
            <a:stCxn id="72" idx="6"/>
            <a:endCxn id="74" idx="1"/>
          </p:cNvCxnSpPr>
          <p:nvPr/>
        </p:nvCxnSpPr>
        <p:spPr>
          <a:xfrm>
            <a:off x="3133685" y="3821460"/>
            <a:ext cx="418163" cy="435175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>
            <a:stCxn id="68" idx="6"/>
            <a:endCxn id="71" idx="3"/>
          </p:cNvCxnSpPr>
          <p:nvPr/>
        </p:nvCxnSpPr>
        <p:spPr>
          <a:xfrm flipV="1">
            <a:off x="1791951" y="4561464"/>
            <a:ext cx="952126" cy="313748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>
            <a:stCxn id="67" idx="5"/>
            <a:endCxn id="71" idx="2"/>
          </p:cNvCxnSpPr>
          <p:nvPr/>
        </p:nvCxnSpPr>
        <p:spPr>
          <a:xfrm>
            <a:off x="2184544" y="4294930"/>
            <a:ext cx="536299" cy="21044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>
            <a:stCxn id="72" idx="3"/>
            <a:endCxn id="71" idx="0"/>
          </p:cNvCxnSpPr>
          <p:nvPr/>
        </p:nvCxnSpPr>
        <p:spPr>
          <a:xfrm flipH="1">
            <a:off x="2800170" y="3877552"/>
            <a:ext cx="198095" cy="54849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>
            <a:stCxn id="64" idx="6"/>
            <a:endCxn id="72" idx="1"/>
          </p:cNvCxnSpPr>
          <p:nvPr/>
        </p:nvCxnSpPr>
        <p:spPr>
          <a:xfrm>
            <a:off x="1186338" y="3320889"/>
            <a:ext cx="1811927" cy="444478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 91"/>
          <p:cNvSpPr/>
          <p:nvPr/>
        </p:nvSpPr>
        <p:spPr>
          <a:xfrm>
            <a:off x="4921167" y="3160422"/>
            <a:ext cx="910129" cy="23087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Прямоугольник 92"/>
          <p:cNvSpPr/>
          <p:nvPr/>
        </p:nvSpPr>
        <p:spPr>
          <a:xfrm>
            <a:off x="8187246" y="2609924"/>
            <a:ext cx="910129" cy="851651"/>
          </a:xfrm>
          <a:prstGeom prst="rect">
            <a:avLst/>
          </a:prstGeom>
          <a:noFill/>
          <a:ln w="28575">
            <a:solidFill>
              <a:srgbClr val="F6A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Прямоугольник 93"/>
          <p:cNvSpPr/>
          <p:nvPr/>
        </p:nvSpPr>
        <p:spPr>
          <a:xfrm>
            <a:off x="8169560" y="3992586"/>
            <a:ext cx="910129" cy="6248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Прямоугольник 94"/>
          <p:cNvSpPr/>
          <p:nvPr/>
        </p:nvSpPr>
        <p:spPr>
          <a:xfrm>
            <a:off x="8179568" y="5192082"/>
            <a:ext cx="910129" cy="80938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7CEEE6D-B611-6D4F-ABA3-961E2AE0D660}"/>
              </a:ext>
            </a:extLst>
          </p:cNvPr>
          <p:cNvSpPr txBox="1"/>
          <p:nvPr/>
        </p:nvSpPr>
        <p:spPr>
          <a:xfrm>
            <a:off x="3694896" y="2726996"/>
            <a:ext cx="339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эмбеддинг</a:t>
            </a:r>
            <a:endParaRPr lang="ru-RU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A465710-1A1C-E247-B494-1DFC4000625B}"/>
              </a:ext>
            </a:extLst>
          </p:cNvPr>
          <p:cNvGrpSpPr/>
          <p:nvPr/>
        </p:nvGrpSpPr>
        <p:grpSpPr>
          <a:xfrm rot="5400000">
            <a:off x="1806375" y="5126747"/>
            <a:ext cx="918810" cy="2308758"/>
            <a:chOff x="5064886" y="3312822"/>
            <a:chExt cx="918810" cy="2308758"/>
          </a:xfrm>
        </p:grpSpPr>
        <p:pic>
          <p:nvPicPr>
            <p:cNvPr id="51" name="Рисунок 56">
              <a:extLst>
                <a:ext uri="{FF2B5EF4-FFF2-40B4-BE49-F238E27FC236}">
                  <a16:creationId xmlns:a16="http://schemas.microsoft.com/office/drawing/2014/main" id="{5908B522-1DEC-C241-A75F-DEFE82449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4886" y="3323963"/>
              <a:ext cx="917280" cy="2293200"/>
            </a:xfrm>
            <a:prstGeom prst="rect">
              <a:avLst/>
            </a:prstGeom>
          </p:spPr>
        </p:pic>
        <p:sp>
          <p:nvSpPr>
            <p:cNvPr id="52" name="Прямоугольник 91">
              <a:extLst>
                <a:ext uri="{FF2B5EF4-FFF2-40B4-BE49-F238E27FC236}">
                  <a16:creationId xmlns:a16="http://schemas.microsoft.com/office/drawing/2014/main" id="{63209F93-10BC-D744-97BB-065725EB0261}"/>
                </a:ext>
              </a:extLst>
            </p:cNvPr>
            <p:cNvSpPr/>
            <p:nvPr/>
          </p:nvSpPr>
          <p:spPr>
            <a:xfrm>
              <a:off x="5073567" y="3312822"/>
              <a:ext cx="910129" cy="230875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3" name="Прямая со стрелкой 55">
            <a:extLst>
              <a:ext uri="{FF2B5EF4-FFF2-40B4-BE49-F238E27FC236}">
                <a16:creationId xmlns:a16="http://schemas.microsoft.com/office/drawing/2014/main" id="{4CD5A878-178F-5D46-AE20-F5835CC0A378}"/>
              </a:ext>
            </a:extLst>
          </p:cNvPr>
          <p:cNvCxnSpPr>
            <a:cxnSpLocks/>
            <a:stCxn id="52" idx="0"/>
          </p:cNvCxnSpPr>
          <p:nvPr/>
        </p:nvCxnSpPr>
        <p:spPr>
          <a:xfrm flipV="1">
            <a:off x="3420160" y="4794395"/>
            <a:ext cx="1469091" cy="1491073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5595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Графовые свёртки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55" name="Объект 11"/>
          <p:cNvSpPr>
            <a:spLocks noGrp="1"/>
          </p:cNvSpPr>
          <p:nvPr>
            <p:ph idx="1"/>
          </p:nvPr>
        </p:nvSpPr>
        <p:spPr>
          <a:xfrm>
            <a:off x="838200" y="1968083"/>
            <a:ext cx="11106150" cy="63381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Скрытое представление вершины = среднее представление соседей</a:t>
            </a:r>
          </a:p>
        </p:txBody>
      </p:sp>
      <p:sp>
        <p:nvSpPr>
          <p:cNvPr id="64" name="Овал 63"/>
          <p:cNvSpPr/>
          <p:nvPr/>
        </p:nvSpPr>
        <p:spPr>
          <a:xfrm>
            <a:off x="1027684" y="3241562"/>
            <a:ext cx="158654" cy="1586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1030243" y="4015891"/>
            <a:ext cx="158654" cy="1586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1780859" y="3524622"/>
            <a:ext cx="158654" cy="1586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2049125" y="4159509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1633297" y="4795885"/>
            <a:ext cx="158654" cy="1586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1218323" y="5526888"/>
            <a:ext cx="158654" cy="1586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2186453" y="5281344"/>
            <a:ext cx="158654" cy="1586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2720843" y="4426045"/>
            <a:ext cx="158654" cy="1586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2975031" y="3742133"/>
            <a:ext cx="158654" cy="1586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3369959" y="4868287"/>
            <a:ext cx="158654" cy="1586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3528614" y="4233401"/>
            <a:ext cx="158654" cy="1586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75" name="Прямая соединительная линия 74"/>
          <p:cNvCxnSpPr>
            <a:stCxn id="67" idx="4"/>
            <a:endCxn id="68" idx="0"/>
          </p:cNvCxnSpPr>
          <p:nvPr/>
        </p:nvCxnSpPr>
        <p:spPr>
          <a:xfrm flipH="1">
            <a:off x="1712624" y="4318164"/>
            <a:ext cx="415828" cy="477721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stCxn id="65" idx="4"/>
            <a:endCxn id="68" idx="1"/>
          </p:cNvCxnSpPr>
          <p:nvPr/>
        </p:nvCxnSpPr>
        <p:spPr>
          <a:xfrm>
            <a:off x="1109571" y="4174545"/>
            <a:ext cx="546961" cy="6445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>
            <a:stCxn id="67" idx="0"/>
            <a:endCxn id="66" idx="4"/>
          </p:cNvCxnSpPr>
          <p:nvPr/>
        </p:nvCxnSpPr>
        <p:spPr>
          <a:xfrm flipH="1" flipV="1">
            <a:off x="1860188" y="3683277"/>
            <a:ext cx="268265" cy="47623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>
            <a:stCxn id="64" idx="6"/>
            <a:endCxn id="66" idx="2"/>
          </p:cNvCxnSpPr>
          <p:nvPr/>
        </p:nvCxnSpPr>
        <p:spPr>
          <a:xfrm>
            <a:off x="1186338" y="3320889"/>
            <a:ext cx="594522" cy="283060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>
            <a:stCxn id="64" idx="4"/>
            <a:endCxn id="65" idx="0"/>
          </p:cNvCxnSpPr>
          <p:nvPr/>
        </p:nvCxnSpPr>
        <p:spPr>
          <a:xfrm>
            <a:off x="1107011" y="3400216"/>
            <a:ext cx="2559" cy="6156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>
            <a:stCxn id="64" idx="5"/>
            <a:endCxn id="67" idx="1"/>
          </p:cNvCxnSpPr>
          <p:nvPr/>
        </p:nvCxnSpPr>
        <p:spPr>
          <a:xfrm>
            <a:off x="1163104" y="3376982"/>
            <a:ext cx="909255" cy="80576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>
            <a:stCxn id="66" idx="3"/>
            <a:endCxn id="65" idx="7"/>
          </p:cNvCxnSpPr>
          <p:nvPr/>
        </p:nvCxnSpPr>
        <p:spPr>
          <a:xfrm flipH="1">
            <a:off x="1165663" y="3660042"/>
            <a:ext cx="638432" cy="37908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>
            <a:stCxn id="69" idx="0"/>
            <a:endCxn id="68" idx="3"/>
          </p:cNvCxnSpPr>
          <p:nvPr/>
        </p:nvCxnSpPr>
        <p:spPr>
          <a:xfrm flipV="1">
            <a:off x="1297651" y="4931304"/>
            <a:ext cx="358880" cy="59558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>
            <a:stCxn id="69" idx="6"/>
            <a:endCxn id="70" idx="2"/>
          </p:cNvCxnSpPr>
          <p:nvPr/>
        </p:nvCxnSpPr>
        <p:spPr>
          <a:xfrm flipV="1">
            <a:off x="1376978" y="5360671"/>
            <a:ext cx="809476" cy="24554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>
            <a:stCxn id="68" idx="5"/>
            <a:endCxn id="70" idx="1"/>
          </p:cNvCxnSpPr>
          <p:nvPr/>
        </p:nvCxnSpPr>
        <p:spPr>
          <a:xfrm>
            <a:off x="1768717" y="4931304"/>
            <a:ext cx="440971" cy="3732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>
            <a:stCxn id="73" idx="0"/>
            <a:endCxn id="74" idx="4"/>
          </p:cNvCxnSpPr>
          <p:nvPr/>
        </p:nvCxnSpPr>
        <p:spPr>
          <a:xfrm flipV="1">
            <a:off x="3449287" y="4392054"/>
            <a:ext cx="158654" cy="47623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>
            <a:stCxn id="73" idx="1"/>
            <a:endCxn id="71" idx="5"/>
          </p:cNvCxnSpPr>
          <p:nvPr/>
        </p:nvCxnSpPr>
        <p:spPr>
          <a:xfrm flipH="1" flipV="1">
            <a:off x="2856262" y="4561464"/>
            <a:ext cx="536931" cy="330057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>
            <a:stCxn id="72" idx="6"/>
            <a:endCxn id="74" idx="1"/>
          </p:cNvCxnSpPr>
          <p:nvPr/>
        </p:nvCxnSpPr>
        <p:spPr>
          <a:xfrm>
            <a:off x="3133685" y="3821460"/>
            <a:ext cx="418163" cy="435175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>
            <a:stCxn id="68" idx="6"/>
            <a:endCxn id="71" idx="3"/>
          </p:cNvCxnSpPr>
          <p:nvPr/>
        </p:nvCxnSpPr>
        <p:spPr>
          <a:xfrm flipV="1">
            <a:off x="1791951" y="4561464"/>
            <a:ext cx="952126" cy="313748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>
            <a:stCxn id="67" idx="5"/>
            <a:endCxn id="71" idx="2"/>
          </p:cNvCxnSpPr>
          <p:nvPr/>
        </p:nvCxnSpPr>
        <p:spPr>
          <a:xfrm>
            <a:off x="2184544" y="4294930"/>
            <a:ext cx="536299" cy="21044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>
            <a:stCxn id="72" idx="3"/>
            <a:endCxn id="71" idx="0"/>
          </p:cNvCxnSpPr>
          <p:nvPr/>
        </p:nvCxnSpPr>
        <p:spPr>
          <a:xfrm flipH="1">
            <a:off x="2800170" y="3877552"/>
            <a:ext cx="198095" cy="54849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>
            <a:stCxn id="64" idx="6"/>
            <a:endCxn id="72" idx="1"/>
          </p:cNvCxnSpPr>
          <p:nvPr/>
        </p:nvCxnSpPr>
        <p:spPr>
          <a:xfrm>
            <a:off x="1186338" y="3320889"/>
            <a:ext cx="1811927" cy="444478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84965EF-D014-AC40-9D96-3189CA18D78F}"/>
              </a:ext>
            </a:extLst>
          </p:cNvPr>
          <p:cNvGrpSpPr/>
          <p:nvPr/>
        </p:nvGrpSpPr>
        <p:grpSpPr>
          <a:xfrm>
            <a:off x="1082039" y="2994699"/>
            <a:ext cx="49383" cy="197532"/>
            <a:chOff x="4286552" y="2601893"/>
            <a:chExt cx="49383" cy="197532"/>
          </a:xfrm>
          <a:solidFill>
            <a:schemeClr val="bg1">
              <a:lumMod val="75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3EA9DCA-D1E1-0945-BF78-CE2C67BA59A1}"/>
                </a:ext>
              </a:extLst>
            </p:cNvPr>
            <p:cNvSpPr/>
            <p:nvPr/>
          </p:nvSpPr>
          <p:spPr>
            <a:xfrm>
              <a:off x="4286552" y="2601893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8A55FA2-2D61-AF45-ACC8-9271E77D3181}"/>
                </a:ext>
              </a:extLst>
            </p:cNvPr>
            <p:cNvSpPr/>
            <p:nvPr/>
          </p:nvSpPr>
          <p:spPr>
            <a:xfrm>
              <a:off x="4286552" y="2651276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437A1535-F0A1-3846-894B-5748A5D668C7}"/>
                </a:ext>
              </a:extLst>
            </p:cNvPr>
            <p:cNvSpPr/>
            <p:nvPr/>
          </p:nvSpPr>
          <p:spPr>
            <a:xfrm>
              <a:off x="4286552" y="2700659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9268976-8B0E-F649-96B3-CE99EA3A236D}"/>
                </a:ext>
              </a:extLst>
            </p:cNvPr>
            <p:cNvSpPr/>
            <p:nvPr/>
          </p:nvSpPr>
          <p:spPr>
            <a:xfrm>
              <a:off x="4286552" y="2750042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68C3882F-9D2A-BD40-A973-23F9A3886F61}"/>
              </a:ext>
            </a:extLst>
          </p:cNvPr>
          <p:cNvGrpSpPr/>
          <p:nvPr/>
        </p:nvGrpSpPr>
        <p:grpSpPr>
          <a:xfrm>
            <a:off x="1834393" y="3271618"/>
            <a:ext cx="49383" cy="197532"/>
            <a:chOff x="4286552" y="2601893"/>
            <a:chExt cx="49383" cy="197532"/>
          </a:xfrm>
          <a:solidFill>
            <a:schemeClr val="bg1">
              <a:lumMod val="75000"/>
            </a:schemeClr>
          </a:solidFill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42F8048B-A6B7-024E-AD26-572034209950}"/>
                </a:ext>
              </a:extLst>
            </p:cNvPr>
            <p:cNvSpPr/>
            <p:nvPr/>
          </p:nvSpPr>
          <p:spPr>
            <a:xfrm>
              <a:off x="4286552" y="2601893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D7D59D38-A782-6046-A25D-10E1DCAA7457}"/>
                </a:ext>
              </a:extLst>
            </p:cNvPr>
            <p:cNvSpPr/>
            <p:nvPr/>
          </p:nvSpPr>
          <p:spPr>
            <a:xfrm>
              <a:off x="4286552" y="2651276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3CB66E83-7729-AA41-98E0-14CE2479E323}"/>
                </a:ext>
              </a:extLst>
            </p:cNvPr>
            <p:cNvSpPr/>
            <p:nvPr/>
          </p:nvSpPr>
          <p:spPr>
            <a:xfrm>
              <a:off x="4286552" y="2700659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323A85F1-404D-174B-8AFA-773903771B9D}"/>
                </a:ext>
              </a:extLst>
            </p:cNvPr>
            <p:cNvSpPr/>
            <p:nvPr/>
          </p:nvSpPr>
          <p:spPr>
            <a:xfrm>
              <a:off x="4286552" y="2750042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2F2BB76-CB0E-7A4B-9348-08D085BAEBF5}"/>
              </a:ext>
            </a:extLst>
          </p:cNvPr>
          <p:cNvGrpSpPr/>
          <p:nvPr/>
        </p:nvGrpSpPr>
        <p:grpSpPr>
          <a:xfrm>
            <a:off x="1680299" y="4577649"/>
            <a:ext cx="49383" cy="197532"/>
            <a:chOff x="4286552" y="2601893"/>
            <a:chExt cx="49383" cy="19753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9398AB7-227D-B646-AD49-E3CFE3207213}"/>
                </a:ext>
              </a:extLst>
            </p:cNvPr>
            <p:cNvSpPr/>
            <p:nvPr/>
          </p:nvSpPr>
          <p:spPr>
            <a:xfrm>
              <a:off x="4286552" y="2601893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AF0D94F0-DD56-7C44-A3D2-01FC44B8DE19}"/>
                </a:ext>
              </a:extLst>
            </p:cNvPr>
            <p:cNvSpPr/>
            <p:nvPr/>
          </p:nvSpPr>
          <p:spPr>
            <a:xfrm>
              <a:off x="4286552" y="2651276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6C1621FD-45BB-584C-B930-8FDDF288A706}"/>
                </a:ext>
              </a:extLst>
            </p:cNvPr>
            <p:cNvSpPr/>
            <p:nvPr/>
          </p:nvSpPr>
          <p:spPr>
            <a:xfrm>
              <a:off x="4286552" y="2700659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8F352C3B-A6ED-BE45-9C84-BF03F5A3760E}"/>
                </a:ext>
              </a:extLst>
            </p:cNvPr>
            <p:cNvSpPr/>
            <p:nvPr/>
          </p:nvSpPr>
          <p:spPr>
            <a:xfrm>
              <a:off x="4286552" y="2750042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BC7A34C-AD7B-9D41-B53F-25A3BC085E34}"/>
              </a:ext>
            </a:extLst>
          </p:cNvPr>
          <p:cNvGrpSpPr/>
          <p:nvPr/>
        </p:nvGrpSpPr>
        <p:grpSpPr>
          <a:xfrm>
            <a:off x="2773446" y="4202619"/>
            <a:ext cx="49383" cy="197532"/>
            <a:chOff x="4286552" y="2601893"/>
            <a:chExt cx="49383" cy="197532"/>
          </a:xfrm>
          <a:solidFill>
            <a:schemeClr val="bg1">
              <a:lumMod val="50000"/>
            </a:schemeClr>
          </a:solidFill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DA755BB2-7E9F-A84C-8A32-1DDD94CC4782}"/>
                </a:ext>
              </a:extLst>
            </p:cNvPr>
            <p:cNvSpPr/>
            <p:nvPr/>
          </p:nvSpPr>
          <p:spPr>
            <a:xfrm>
              <a:off x="4286552" y="2601893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CF97BB2F-5B12-F34B-A59F-88457D865DB5}"/>
                </a:ext>
              </a:extLst>
            </p:cNvPr>
            <p:cNvSpPr/>
            <p:nvPr/>
          </p:nvSpPr>
          <p:spPr>
            <a:xfrm>
              <a:off x="4286552" y="2651276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56DD7048-BEA4-3040-96F8-30ECDF35ADF4}"/>
                </a:ext>
              </a:extLst>
            </p:cNvPr>
            <p:cNvSpPr/>
            <p:nvPr/>
          </p:nvSpPr>
          <p:spPr>
            <a:xfrm>
              <a:off x="4286552" y="2700659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E6DF10FD-FB76-3743-93D5-34C4B0C9754F}"/>
                </a:ext>
              </a:extLst>
            </p:cNvPr>
            <p:cNvSpPr/>
            <p:nvPr/>
          </p:nvSpPr>
          <p:spPr>
            <a:xfrm>
              <a:off x="4286552" y="2750042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8" name="Прямая со стрелкой 55">
            <a:extLst>
              <a:ext uri="{FF2B5EF4-FFF2-40B4-BE49-F238E27FC236}">
                <a16:creationId xmlns:a16="http://schemas.microsoft.com/office/drawing/2014/main" id="{979A5E33-D5B0-A44C-A64F-2412DE8BBB0A}"/>
              </a:ext>
            </a:extLst>
          </p:cNvPr>
          <p:cNvCxnSpPr/>
          <p:nvPr/>
        </p:nvCxnSpPr>
        <p:spPr>
          <a:xfrm>
            <a:off x="3680695" y="4313054"/>
            <a:ext cx="1231791" cy="5109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Овал 63">
            <a:extLst>
              <a:ext uri="{FF2B5EF4-FFF2-40B4-BE49-F238E27FC236}">
                <a16:creationId xmlns:a16="http://schemas.microsoft.com/office/drawing/2014/main" id="{2B1CE830-CA28-724A-99FE-C46568B14C28}"/>
              </a:ext>
            </a:extLst>
          </p:cNvPr>
          <p:cNvSpPr/>
          <p:nvPr/>
        </p:nvSpPr>
        <p:spPr>
          <a:xfrm>
            <a:off x="4974730" y="3241562"/>
            <a:ext cx="158654" cy="1586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0" name="Овал 64">
            <a:extLst>
              <a:ext uri="{FF2B5EF4-FFF2-40B4-BE49-F238E27FC236}">
                <a16:creationId xmlns:a16="http://schemas.microsoft.com/office/drawing/2014/main" id="{7C8A2CD3-F5B5-1449-8F4C-1121BB28A5C5}"/>
              </a:ext>
            </a:extLst>
          </p:cNvPr>
          <p:cNvSpPr/>
          <p:nvPr/>
        </p:nvSpPr>
        <p:spPr>
          <a:xfrm>
            <a:off x="4977289" y="4015891"/>
            <a:ext cx="158654" cy="1586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1" name="Овал 65">
            <a:extLst>
              <a:ext uri="{FF2B5EF4-FFF2-40B4-BE49-F238E27FC236}">
                <a16:creationId xmlns:a16="http://schemas.microsoft.com/office/drawing/2014/main" id="{E7B61A85-6AF2-A245-9FC2-B18FDCF65244}"/>
              </a:ext>
            </a:extLst>
          </p:cNvPr>
          <p:cNvSpPr/>
          <p:nvPr/>
        </p:nvSpPr>
        <p:spPr>
          <a:xfrm>
            <a:off x="5727905" y="3524622"/>
            <a:ext cx="158654" cy="1586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2" name="Овал 66">
            <a:extLst>
              <a:ext uri="{FF2B5EF4-FFF2-40B4-BE49-F238E27FC236}">
                <a16:creationId xmlns:a16="http://schemas.microsoft.com/office/drawing/2014/main" id="{638FF7FD-D0AC-074B-BEDC-F14135E6E00C}"/>
              </a:ext>
            </a:extLst>
          </p:cNvPr>
          <p:cNvSpPr/>
          <p:nvPr/>
        </p:nvSpPr>
        <p:spPr>
          <a:xfrm>
            <a:off x="5996171" y="4159509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Овал 67">
            <a:extLst>
              <a:ext uri="{FF2B5EF4-FFF2-40B4-BE49-F238E27FC236}">
                <a16:creationId xmlns:a16="http://schemas.microsoft.com/office/drawing/2014/main" id="{90162E0E-2E56-094F-A18B-863F8DC85EAF}"/>
              </a:ext>
            </a:extLst>
          </p:cNvPr>
          <p:cNvSpPr/>
          <p:nvPr/>
        </p:nvSpPr>
        <p:spPr>
          <a:xfrm>
            <a:off x="5580343" y="4795885"/>
            <a:ext cx="158654" cy="1586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4" name="Овал 68">
            <a:extLst>
              <a:ext uri="{FF2B5EF4-FFF2-40B4-BE49-F238E27FC236}">
                <a16:creationId xmlns:a16="http://schemas.microsoft.com/office/drawing/2014/main" id="{DDCBD41C-22C1-D54C-9C0B-2C032603BADF}"/>
              </a:ext>
            </a:extLst>
          </p:cNvPr>
          <p:cNvSpPr/>
          <p:nvPr/>
        </p:nvSpPr>
        <p:spPr>
          <a:xfrm>
            <a:off x="5165369" y="5526888"/>
            <a:ext cx="158654" cy="1586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5" name="Овал 69">
            <a:extLst>
              <a:ext uri="{FF2B5EF4-FFF2-40B4-BE49-F238E27FC236}">
                <a16:creationId xmlns:a16="http://schemas.microsoft.com/office/drawing/2014/main" id="{9D0F894D-27F1-A547-B2FD-27E4C149E3DC}"/>
              </a:ext>
            </a:extLst>
          </p:cNvPr>
          <p:cNvSpPr/>
          <p:nvPr/>
        </p:nvSpPr>
        <p:spPr>
          <a:xfrm>
            <a:off x="6133499" y="5281344"/>
            <a:ext cx="158654" cy="1586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6" name="Овал 70">
            <a:extLst>
              <a:ext uri="{FF2B5EF4-FFF2-40B4-BE49-F238E27FC236}">
                <a16:creationId xmlns:a16="http://schemas.microsoft.com/office/drawing/2014/main" id="{E1FF7E3D-9080-194F-B761-8C12F2C1B3FA}"/>
              </a:ext>
            </a:extLst>
          </p:cNvPr>
          <p:cNvSpPr/>
          <p:nvPr/>
        </p:nvSpPr>
        <p:spPr>
          <a:xfrm>
            <a:off x="6667889" y="4426045"/>
            <a:ext cx="158654" cy="1586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7" name="Овал 71">
            <a:extLst>
              <a:ext uri="{FF2B5EF4-FFF2-40B4-BE49-F238E27FC236}">
                <a16:creationId xmlns:a16="http://schemas.microsoft.com/office/drawing/2014/main" id="{2F4522F4-8853-B54A-ABB5-59AA2B5436BA}"/>
              </a:ext>
            </a:extLst>
          </p:cNvPr>
          <p:cNvSpPr/>
          <p:nvPr/>
        </p:nvSpPr>
        <p:spPr>
          <a:xfrm>
            <a:off x="6922077" y="3742133"/>
            <a:ext cx="158654" cy="1586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8" name="Овал 72">
            <a:extLst>
              <a:ext uri="{FF2B5EF4-FFF2-40B4-BE49-F238E27FC236}">
                <a16:creationId xmlns:a16="http://schemas.microsoft.com/office/drawing/2014/main" id="{833D6281-326A-E245-990D-2E005D997F67}"/>
              </a:ext>
            </a:extLst>
          </p:cNvPr>
          <p:cNvSpPr/>
          <p:nvPr/>
        </p:nvSpPr>
        <p:spPr>
          <a:xfrm>
            <a:off x="7317005" y="4868287"/>
            <a:ext cx="158654" cy="1586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9" name="Овал 73">
            <a:extLst>
              <a:ext uri="{FF2B5EF4-FFF2-40B4-BE49-F238E27FC236}">
                <a16:creationId xmlns:a16="http://schemas.microsoft.com/office/drawing/2014/main" id="{06BD27E5-1678-F848-87B1-5FF4BC51D75E}"/>
              </a:ext>
            </a:extLst>
          </p:cNvPr>
          <p:cNvSpPr/>
          <p:nvPr/>
        </p:nvSpPr>
        <p:spPr>
          <a:xfrm>
            <a:off x="7475660" y="4233401"/>
            <a:ext cx="158654" cy="1586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30" name="Прямая соединительная линия 74">
            <a:extLst>
              <a:ext uri="{FF2B5EF4-FFF2-40B4-BE49-F238E27FC236}">
                <a16:creationId xmlns:a16="http://schemas.microsoft.com/office/drawing/2014/main" id="{4B2C6F42-A82A-4D43-835B-97EA661CCA09}"/>
              </a:ext>
            </a:extLst>
          </p:cNvPr>
          <p:cNvCxnSpPr>
            <a:cxnSpLocks/>
            <a:stCxn id="122" idx="4"/>
            <a:endCxn id="123" idx="0"/>
          </p:cNvCxnSpPr>
          <p:nvPr/>
        </p:nvCxnSpPr>
        <p:spPr>
          <a:xfrm flipH="1">
            <a:off x="5659670" y="4318164"/>
            <a:ext cx="415828" cy="477721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75">
            <a:extLst>
              <a:ext uri="{FF2B5EF4-FFF2-40B4-BE49-F238E27FC236}">
                <a16:creationId xmlns:a16="http://schemas.microsoft.com/office/drawing/2014/main" id="{82084B2A-B338-B645-B899-7DC8DFA7B415}"/>
              </a:ext>
            </a:extLst>
          </p:cNvPr>
          <p:cNvCxnSpPr>
            <a:stCxn id="120" idx="4"/>
            <a:endCxn id="123" idx="1"/>
          </p:cNvCxnSpPr>
          <p:nvPr/>
        </p:nvCxnSpPr>
        <p:spPr>
          <a:xfrm>
            <a:off x="5056617" y="4174545"/>
            <a:ext cx="546961" cy="6445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76">
            <a:extLst>
              <a:ext uri="{FF2B5EF4-FFF2-40B4-BE49-F238E27FC236}">
                <a16:creationId xmlns:a16="http://schemas.microsoft.com/office/drawing/2014/main" id="{FECC433E-6CBF-DF42-9C10-A38B84D40DF2}"/>
              </a:ext>
            </a:extLst>
          </p:cNvPr>
          <p:cNvCxnSpPr>
            <a:cxnSpLocks/>
            <a:stCxn id="122" idx="0"/>
            <a:endCxn id="121" idx="4"/>
          </p:cNvCxnSpPr>
          <p:nvPr/>
        </p:nvCxnSpPr>
        <p:spPr>
          <a:xfrm flipH="1" flipV="1">
            <a:off x="5807234" y="3683277"/>
            <a:ext cx="268265" cy="47623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77">
            <a:extLst>
              <a:ext uri="{FF2B5EF4-FFF2-40B4-BE49-F238E27FC236}">
                <a16:creationId xmlns:a16="http://schemas.microsoft.com/office/drawing/2014/main" id="{0517E7B6-D981-9A4E-A5DF-7D7F6AB87AE2}"/>
              </a:ext>
            </a:extLst>
          </p:cNvPr>
          <p:cNvCxnSpPr>
            <a:stCxn id="119" idx="6"/>
            <a:endCxn id="121" idx="2"/>
          </p:cNvCxnSpPr>
          <p:nvPr/>
        </p:nvCxnSpPr>
        <p:spPr>
          <a:xfrm>
            <a:off x="5133384" y="3320889"/>
            <a:ext cx="594522" cy="283060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78">
            <a:extLst>
              <a:ext uri="{FF2B5EF4-FFF2-40B4-BE49-F238E27FC236}">
                <a16:creationId xmlns:a16="http://schemas.microsoft.com/office/drawing/2014/main" id="{327D0510-F972-9C43-B0A1-5B155F79E1EE}"/>
              </a:ext>
            </a:extLst>
          </p:cNvPr>
          <p:cNvCxnSpPr>
            <a:stCxn id="119" idx="4"/>
            <a:endCxn id="120" idx="0"/>
          </p:cNvCxnSpPr>
          <p:nvPr/>
        </p:nvCxnSpPr>
        <p:spPr>
          <a:xfrm>
            <a:off x="5054057" y="3400216"/>
            <a:ext cx="2559" cy="6156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79">
            <a:extLst>
              <a:ext uri="{FF2B5EF4-FFF2-40B4-BE49-F238E27FC236}">
                <a16:creationId xmlns:a16="http://schemas.microsoft.com/office/drawing/2014/main" id="{378CC35B-4E7F-4C4A-ABAC-6DB9769642B5}"/>
              </a:ext>
            </a:extLst>
          </p:cNvPr>
          <p:cNvCxnSpPr>
            <a:cxnSpLocks/>
            <a:stCxn id="119" idx="5"/>
            <a:endCxn id="122" idx="1"/>
          </p:cNvCxnSpPr>
          <p:nvPr/>
        </p:nvCxnSpPr>
        <p:spPr>
          <a:xfrm>
            <a:off x="5110150" y="3376982"/>
            <a:ext cx="909255" cy="80576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80">
            <a:extLst>
              <a:ext uri="{FF2B5EF4-FFF2-40B4-BE49-F238E27FC236}">
                <a16:creationId xmlns:a16="http://schemas.microsoft.com/office/drawing/2014/main" id="{8143488D-93E7-AC4A-A4CB-0352B234F7B2}"/>
              </a:ext>
            </a:extLst>
          </p:cNvPr>
          <p:cNvCxnSpPr>
            <a:stCxn id="121" idx="3"/>
            <a:endCxn id="120" idx="7"/>
          </p:cNvCxnSpPr>
          <p:nvPr/>
        </p:nvCxnSpPr>
        <p:spPr>
          <a:xfrm flipH="1">
            <a:off x="5112709" y="3660042"/>
            <a:ext cx="638432" cy="37908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81">
            <a:extLst>
              <a:ext uri="{FF2B5EF4-FFF2-40B4-BE49-F238E27FC236}">
                <a16:creationId xmlns:a16="http://schemas.microsoft.com/office/drawing/2014/main" id="{B98AADCC-2F33-E04D-B7D7-435E605DD393}"/>
              </a:ext>
            </a:extLst>
          </p:cNvPr>
          <p:cNvCxnSpPr>
            <a:stCxn id="124" idx="0"/>
            <a:endCxn id="123" idx="3"/>
          </p:cNvCxnSpPr>
          <p:nvPr/>
        </p:nvCxnSpPr>
        <p:spPr>
          <a:xfrm flipV="1">
            <a:off x="5244697" y="4931304"/>
            <a:ext cx="358880" cy="59558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82">
            <a:extLst>
              <a:ext uri="{FF2B5EF4-FFF2-40B4-BE49-F238E27FC236}">
                <a16:creationId xmlns:a16="http://schemas.microsoft.com/office/drawing/2014/main" id="{91F03379-84B0-0E4B-8684-62A7916A4D84}"/>
              </a:ext>
            </a:extLst>
          </p:cNvPr>
          <p:cNvCxnSpPr>
            <a:stCxn id="124" idx="6"/>
            <a:endCxn id="125" idx="2"/>
          </p:cNvCxnSpPr>
          <p:nvPr/>
        </p:nvCxnSpPr>
        <p:spPr>
          <a:xfrm flipV="1">
            <a:off x="5324024" y="5360671"/>
            <a:ext cx="809476" cy="24554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83">
            <a:extLst>
              <a:ext uri="{FF2B5EF4-FFF2-40B4-BE49-F238E27FC236}">
                <a16:creationId xmlns:a16="http://schemas.microsoft.com/office/drawing/2014/main" id="{E9BF9178-6098-3C4A-B9A5-5C5A9CB94BA7}"/>
              </a:ext>
            </a:extLst>
          </p:cNvPr>
          <p:cNvCxnSpPr>
            <a:stCxn id="123" idx="5"/>
            <a:endCxn id="125" idx="1"/>
          </p:cNvCxnSpPr>
          <p:nvPr/>
        </p:nvCxnSpPr>
        <p:spPr>
          <a:xfrm>
            <a:off x="5715763" y="4931304"/>
            <a:ext cx="440971" cy="3732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84">
            <a:extLst>
              <a:ext uri="{FF2B5EF4-FFF2-40B4-BE49-F238E27FC236}">
                <a16:creationId xmlns:a16="http://schemas.microsoft.com/office/drawing/2014/main" id="{901E933E-E8C3-F24E-89A4-E0AA3CF50ADB}"/>
              </a:ext>
            </a:extLst>
          </p:cNvPr>
          <p:cNvCxnSpPr>
            <a:stCxn id="128" idx="0"/>
            <a:endCxn id="129" idx="4"/>
          </p:cNvCxnSpPr>
          <p:nvPr/>
        </p:nvCxnSpPr>
        <p:spPr>
          <a:xfrm flipV="1">
            <a:off x="7396333" y="4392054"/>
            <a:ext cx="158654" cy="47623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85">
            <a:extLst>
              <a:ext uri="{FF2B5EF4-FFF2-40B4-BE49-F238E27FC236}">
                <a16:creationId xmlns:a16="http://schemas.microsoft.com/office/drawing/2014/main" id="{8B33E9C6-6A81-B94D-8D8D-545DF77E4F26}"/>
              </a:ext>
            </a:extLst>
          </p:cNvPr>
          <p:cNvCxnSpPr>
            <a:stCxn id="128" idx="1"/>
            <a:endCxn id="126" idx="5"/>
          </p:cNvCxnSpPr>
          <p:nvPr/>
        </p:nvCxnSpPr>
        <p:spPr>
          <a:xfrm flipH="1" flipV="1">
            <a:off x="6803308" y="4561464"/>
            <a:ext cx="536931" cy="330057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86">
            <a:extLst>
              <a:ext uri="{FF2B5EF4-FFF2-40B4-BE49-F238E27FC236}">
                <a16:creationId xmlns:a16="http://schemas.microsoft.com/office/drawing/2014/main" id="{D3A9ACE8-F454-3E4F-B6ED-56D03678ACCF}"/>
              </a:ext>
            </a:extLst>
          </p:cNvPr>
          <p:cNvCxnSpPr>
            <a:stCxn id="127" idx="6"/>
            <a:endCxn id="129" idx="1"/>
          </p:cNvCxnSpPr>
          <p:nvPr/>
        </p:nvCxnSpPr>
        <p:spPr>
          <a:xfrm>
            <a:off x="7080731" y="3821460"/>
            <a:ext cx="418163" cy="435175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87">
            <a:extLst>
              <a:ext uri="{FF2B5EF4-FFF2-40B4-BE49-F238E27FC236}">
                <a16:creationId xmlns:a16="http://schemas.microsoft.com/office/drawing/2014/main" id="{828BFC16-51B3-7845-BE62-C240CFB294D7}"/>
              </a:ext>
            </a:extLst>
          </p:cNvPr>
          <p:cNvCxnSpPr>
            <a:stCxn id="123" idx="6"/>
            <a:endCxn id="126" idx="3"/>
          </p:cNvCxnSpPr>
          <p:nvPr/>
        </p:nvCxnSpPr>
        <p:spPr>
          <a:xfrm flipV="1">
            <a:off x="5738997" y="4561464"/>
            <a:ext cx="952126" cy="313748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88">
            <a:extLst>
              <a:ext uri="{FF2B5EF4-FFF2-40B4-BE49-F238E27FC236}">
                <a16:creationId xmlns:a16="http://schemas.microsoft.com/office/drawing/2014/main" id="{7F9A0EE8-5461-C04F-A1EB-5B3BE5105F51}"/>
              </a:ext>
            </a:extLst>
          </p:cNvPr>
          <p:cNvCxnSpPr>
            <a:cxnSpLocks/>
            <a:stCxn id="122" idx="5"/>
            <a:endCxn id="126" idx="2"/>
          </p:cNvCxnSpPr>
          <p:nvPr/>
        </p:nvCxnSpPr>
        <p:spPr>
          <a:xfrm>
            <a:off x="6131590" y="4294930"/>
            <a:ext cx="536299" cy="21044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89">
            <a:extLst>
              <a:ext uri="{FF2B5EF4-FFF2-40B4-BE49-F238E27FC236}">
                <a16:creationId xmlns:a16="http://schemas.microsoft.com/office/drawing/2014/main" id="{6A0B7B8C-D761-774D-93DA-23F5BD8091F9}"/>
              </a:ext>
            </a:extLst>
          </p:cNvPr>
          <p:cNvCxnSpPr>
            <a:stCxn id="127" idx="3"/>
            <a:endCxn id="126" idx="0"/>
          </p:cNvCxnSpPr>
          <p:nvPr/>
        </p:nvCxnSpPr>
        <p:spPr>
          <a:xfrm flipH="1">
            <a:off x="6747216" y="3877552"/>
            <a:ext cx="198095" cy="54849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90">
            <a:extLst>
              <a:ext uri="{FF2B5EF4-FFF2-40B4-BE49-F238E27FC236}">
                <a16:creationId xmlns:a16="http://schemas.microsoft.com/office/drawing/2014/main" id="{298D4E96-2D92-3146-8ADD-10A40E39E365}"/>
              </a:ext>
            </a:extLst>
          </p:cNvPr>
          <p:cNvCxnSpPr>
            <a:stCxn id="119" idx="6"/>
            <a:endCxn id="127" idx="1"/>
          </p:cNvCxnSpPr>
          <p:nvPr/>
        </p:nvCxnSpPr>
        <p:spPr>
          <a:xfrm>
            <a:off x="5133384" y="3320889"/>
            <a:ext cx="1811927" cy="444478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80E8091-6EB3-3A42-AB72-725F7D8F0664}"/>
              </a:ext>
            </a:extLst>
          </p:cNvPr>
          <p:cNvGrpSpPr/>
          <p:nvPr/>
        </p:nvGrpSpPr>
        <p:grpSpPr>
          <a:xfrm>
            <a:off x="5029085" y="2994699"/>
            <a:ext cx="49383" cy="197532"/>
            <a:chOff x="4286552" y="2601893"/>
            <a:chExt cx="49383" cy="197532"/>
          </a:xfrm>
          <a:solidFill>
            <a:schemeClr val="bg1">
              <a:lumMod val="75000"/>
            </a:schemeClr>
          </a:solidFill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0BD49433-A6DA-0646-A7F7-7FF54C6AF1BA}"/>
                </a:ext>
              </a:extLst>
            </p:cNvPr>
            <p:cNvSpPr/>
            <p:nvPr/>
          </p:nvSpPr>
          <p:spPr>
            <a:xfrm>
              <a:off x="4286552" y="2601893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09C8698F-7C91-4349-B96E-A37A2AF2E717}"/>
                </a:ext>
              </a:extLst>
            </p:cNvPr>
            <p:cNvSpPr/>
            <p:nvPr/>
          </p:nvSpPr>
          <p:spPr>
            <a:xfrm>
              <a:off x="4286552" y="2651276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D905282D-B2E6-A747-8E42-9A5B7C4F3772}"/>
                </a:ext>
              </a:extLst>
            </p:cNvPr>
            <p:cNvSpPr/>
            <p:nvPr/>
          </p:nvSpPr>
          <p:spPr>
            <a:xfrm>
              <a:off x="4286552" y="2700659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C67FF59E-EB97-914E-9435-75B69398C5CB}"/>
                </a:ext>
              </a:extLst>
            </p:cNvPr>
            <p:cNvSpPr/>
            <p:nvPr/>
          </p:nvSpPr>
          <p:spPr>
            <a:xfrm>
              <a:off x="4286552" y="2750042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52174FF0-C474-C640-B052-3804140597D8}"/>
              </a:ext>
            </a:extLst>
          </p:cNvPr>
          <p:cNvGrpSpPr/>
          <p:nvPr/>
        </p:nvGrpSpPr>
        <p:grpSpPr>
          <a:xfrm>
            <a:off x="5781439" y="3271618"/>
            <a:ext cx="49383" cy="197532"/>
            <a:chOff x="4286552" y="2601893"/>
            <a:chExt cx="49383" cy="197532"/>
          </a:xfrm>
          <a:solidFill>
            <a:schemeClr val="bg1">
              <a:lumMod val="75000"/>
            </a:schemeClr>
          </a:solidFill>
        </p:grpSpPr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56561E73-BCA4-EE45-B5EA-9910D3E993B2}"/>
                </a:ext>
              </a:extLst>
            </p:cNvPr>
            <p:cNvSpPr/>
            <p:nvPr/>
          </p:nvSpPr>
          <p:spPr>
            <a:xfrm>
              <a:off x="4286552" y="2601893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7A642857-DCB1-6A43-BBA3-2C7EB4E79CB7}"/>
                </a:ext>
              </a:extLst>
            </p:cNvPr>
            <p:cNvSpPr/>
            <p:nvPr/>
          </p:nvSpPr>
          <p:spPr>
            <a:xfrm>
              <a:off x="4286552" y="2651276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87347344-8AAB-FA44-A259-43DEC216E1DD}"/>
                </a:ext>
              </a:extLst>
            </p:cNvPr>
            <p:cNvSpPr/>
            <p:nvPr/>
          </p:nvSpPr>
          <p:spPr>
            <a:xfrm>
              <a:off x="4286552" y="2700659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382E0B1B-CA35-5447-B9A1-80A4D9D92659}"/>
                </a:ext>
              </a:extLst>
            </p:cNvPr>
            <p:cNvSpPr/>
            <p:nvPr/>
          </p:nvSpPr>
          <p:spPr>
            <a:xfrm>
              <a:off x="4286552" y="2750042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E0378E8F-8702-9E40-9979-32D473F7D338}"/>
              </a:ext>
            </a:extLst>
          </p:cNvPr>
          <p:cNvGrpSpPr/>
          <p:nvPr/>
        </p:nvGrpSpPr>
        <p:grpSpPr>
          <a:xfrm>
            <a:off x="5627345" y="4577649"/>
            <a:ext cx="49383" cy="197532"/>
            <a:chOff x="4286552" y="2601893"/>
            <a:chExt cx="49383" cy="19753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462509AB-49D5-BF41-AB4A-55412DA61596}"/>
                </a:ext>
              </a:extLst>
            </p:cNvPr>
            <p:cNvSpPr/>
            <p:nvPr/>
          </p:nvSpPr>
          <p:spPr>
            <a:xfrm>
              <a:off x="4286552" y="2601893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BEEA3C5E-86BB-3D4F-B46E-958F64EAC2FB}"/>
                </a:ext>
              </a:extLst>
            </p:cNvPr>
            <p:cNvSpPr/>
            <p:nvPr/>
          </p:nvSpPr>
          <p:spPr>
            <a:xfrm>
              <a:off x="4286552" y="2651276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F263D54C-ED19-6C47-8D5B-2A072437B52C}"/>
                </a:ext>
              </a:extLst>
            </p:cNvPr>
            <p:cNvSpPr/>
            <p:nvPr/>
          </p:nvSpPr>
          <p:spPr>
            <a:xfrm>
              <a:off x="4286552" y="2700659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6663C481-02E5-9E4F-8F3E-42D69E36D8C4}"/>
                </a:ext>
              </a:extLst>
            </p:cNvPr>
            <p:cNvSpPr/>
            <p:nvPr/>
          </p:nvSpPr>
          <p:spPr>
            <a:xfrm>
              <a:off x="4286552" y="2750042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27DBEDA0-3347-FF48-AF9E-86F06EDFDBFD}"/>
              </a:ext>
            </a:extLst>
          </p:cNvPr>
          <p:cNvGrpSpPr/>
          <p:nvPr/>
        </p:nvGrpSpPr>
        <p:grpSpPr>
          <a:xfrm>
            <a:off x="6720492" y="4202619"/>
            <a:ext cx="49383" cy="197532"/>
            <a:chOff x="4286552" y="2601893"/>
            <a:chExt cx="49383" cy="197532"/>
          </a:xfrm>
          <a:solidFill>
            <a:schemeClr val="bg1">
              <a:lumMod val="50000"/>
            </a:schemeClr>
          </a:solidFill>
        </p:grpSpPr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61BA9B48-8CBE-6D4B-80E1-DD0E7C2E6F43}"/>
                </a:ext>
              </a:extLst>
            </p:cNvPr>
            <p:cNvSpPr/>
            <p:nvPr/>
          </p:nvSpPr>
          <p:spPr>
            <a:xfrm>
              <a:off x="4286552" y="2601893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261FC2F4-9461-C64E-A4BA-7578E450086A}"/>
                </a:ext>
              </a:extLst>
            </p:cNvPr>
            <p:cNvSpPr/>
            <p:nvPr/>
          </p:nvSpPr>
          <p:spPr>
            <a:xfrm>
              <a:off x="4286552" y="2651276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94AA5921-EE64-8347-ABEA-5ECE64B691EA}"/>
                </a:ext>
              </a:extLst>
            </p:cNvPr>
            <p:cNvSpPr/>
            <p:nvPr/>
          </p:nvSpPr>
          <p:spPr>
            <a:xfrm>
              <a:off x="4286552" y="2700659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E49BE58E-96BD-1F41-876F-76AC06A95826}"/>
                </a:ext>
              </a:extLst>
            </p:cNvPr>
            <p:cNvSpPr/>
            <p:nvPr/>
          </p:nvSpPr>
          <p:spPr>
            <a:xfrm>
              <a:off x="4286552" y="2750042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0" name="Прямая соединительная линия 74">
            <a:extLst>
              <a:ext uri="{FF2B5EF4-FFF2-40B4-BE49-F238E27FC236}">
                <a16:creationId xmlns:a16="http://schemas.microsoft.com/office/drawing/2014/main" id="{8520B43C-79AD-4B41-8C1E-9C6015B469C3}"/>
              </a:ext>
            </a:extLst>
          </p:cNvPr>
          <p:cNvCxnSpPr>
            <a:cxnSpLocks/>
          </p:cNvCxnSpPr>
          <p:nvPr/>
        </p:nvCxnSpPr>
        <p:spPr>
          <a:xfrm flipH="1">
            <a:off x="5657200" y="4318164"/>
            <a:ext cx="415828" cy="477721"/>
          </a:xfrm>
          <a:prstGeom prst="line">
            <a:avLst/>
          </a:prstGeom>
          <a:ln>
            <a:solidFill>
              <a:srgbClr val="5A6166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Прямая соединительная линия 76">
            <a:extLst>
              <a:ext uri="{FF2B5EF4-FFF2-40B4-BE49-F238E27FC236}">
                <a16:creationId xmlns:a16="http://schemas.microsoft.com/office/drawing/2014/main" id="{48802349-3652-FB4B-A879-8DAF8B741433}"/>
              </a:ext>
            </a:extLst>
          </p:cNvPr>
          <p:cNvCxnSpPr>
            <a:cxnSpLocks/>
          </p:cNvCxnSpPr>
          <p:nvPr/>
        </p:nvCxnSpPr>
        <p:spPr>
          <a:xfrm flipH="1" flipV="1">
            <a:off x="5804764" y="3683277"/>
            <a:ext cx="268265" cy="476233"/>
          </a:xfrm>
          <a:prstGeom prst="line">
            <a:avLst/>
          </a:prstGeom>
          <a:ln>
            <a:solidFill>
              <a:srgbClr val="5A6166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Прямая соединительная линия 79">
            <a:extLst>
              <a:ext uri="{FF2B5EF4-FFF2-40B4-BE49-F238E27FC236}">
                <a16:creationId xmlns:a16="http://schemas.microsoft.com/office/drawing/2014/main" id="{36941414-E92D-7B4C-A49F-116E853B6E3B}"/>
              </a:ext>
            </a:extLst>
          </p:cNvPr>
          <p:cNvCxnSpPr>
            <a:cxnSpLocks/>
          </p:cNvCxnSpPr>
          <p:nvPr/>
        </p:nvCxnSpPr>
        <p:spPr>
          <a:xfrm>
            <a:off x="5107680" y="3376982"/>
            <a:ext cx="909255" cy="805762"/>
          </a:xfrm>
          <a:prstGeom prst="line">
            <a:avLst/>
          </a:prstGeom>
          <a:ln>
            <a:solidFill>
              <a:srgbClr val="5A6166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единительная линия 88">
            <a:extLst>
              <a:ext uri="{FF2B5EF4-FFF2-40B4-BE49-F238E27FC236}">
                <a16:creationId xmlns:a16="http://schemas.microsoft.com/office/drawing/2014/main" id="{D6A20FFE-75F8-C24F-9809-9D7C478C4FA9}"/>
              </a:ext>
            </a:extLst>
          </p:cNvPr>
          <p:cNvCxnSpPr>
            <a:cxnSpLocks/>
          </p:cNvCxnSpPr>
          <p:nvPr/>
        </p:nvCxnSpPr>
        <p:spPr>
          <a:xfrm>
            <a:off x="6129120" y="4294930"/>
            <a:ext cx="536299" cy="210442"/>
          </a:xfrm>
          <a:prstGeom prst="line">
            <a:avLst/>
          </a:prstGeom>
          <a:ln>
            <a:solidFill>
              <a:srgbClr val="5A6166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5D761C25-F516-EF4B-8120-7C85F9D25368}"/>
              </a:ext>
            </a:extLst>
          </p:cNvPr>
          <p:cNvGrpSpPr/>
          <p:nvPr/>
        </p:nvGrpSpPr>
        <p:grpSpPr>
          <a:xfrm>
            <a:off x="6121206" y="3940281"/>
            <a:ext cx="49383" cy="197532"/>
            <a:chOff x="4286552" y="2601893"/>
            <a:chExt cx="49383" cy="197532"/>
          </a:xfrm>
          <a:solidFill>
            <a:schemeClr val="bg1">
              <a:lumMod val="75000"/>
            </a:schemeClr>
          </a:solidFill>
        </p:grpSpPr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54D6B35C-638F-FF44-AF95-643B604082B5}"/>
                </a:ext>
              </a:extLst>
            </p:cNvPr>
            <p:cNvSpPr/>
            <p:nvPr/>
          </p:nvSpPr>
          <p:spPr>
            <a:xfrm>
              <a:off x="4286552" y="2601893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C274E7EF-459B-6A40-8704-2829E855507A}"/>
                </a:ext>
              </a:extLst>
            </p:cNvPr>
            <p:cNvSpPr/>
            <p:nvPr/>
          </p:nvSpPr>
          <p:spPr>
            <a:xfrm>
              <a:off x="4286552" y="2651276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DE1B8E84-7183-CD45-BEEA-54427778B50F}"/>
                </a:ext>
              </a:extLst>
            </p:cNvPr>
            <p:cNvSpPr/>
            <p:nvPr/>
          </p:nvSpPr>
          <p:spPr>
            <a:xfrm>
              <a:off x="4286552" y="2700659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7CC6B1E8-0A72-FE40-8119-E974DB7DE82C}"/>
                </a:ext>
              </a:extLst>
            </p:cNvPr>
            <p:cNvSpPr/>
            <p:nvPr/>
          </p:nvSpPr>
          <p:spPr>
            <a:xfrm>
              <a:off x="4286552" y="2750042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254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0" y="365125"/>
            <a:ext cx="10598150" cy="1325563"/>
          </a:xfrm>
        </p:spPr>
        <p:txBody>
          <a:bodyPr/>
          <a:lstStyle/>
          <a:p>
            <a:r>
              <a:rPr lang="en-US" dirty="0"/>
              <a:t>Deep Graph Infomax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32</a:t>
            </a:fld>
            <a:endParaRPr lang="ru-RU" dirty="0"/>
          </a:p>
        </p:txBody>
      </p:sp>
      <p:cxnSp>
        <p:nvCxnSpPr>
          <p:cNvPr id="12" name="Прямая соединительная линия 106"/>
          <p:cNvCxnSpPr>
            <a:stCxn id="25" idx="0"/>
            <a:endCxn id="26" idx="3"/>
          </p:cNvCxnSpPr>
          <p:nvPr/>
        </p:nvCxnSpPr>
        <p:spPr>
          <a:xfrm flipV="1">
            <a:off x="2636699" y="3468391"/>
            <a:ext cx="198095" cy="54849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91"/>
          <p:cNvCxnSpPr>
            <a:stCxn id="21" idx="5"/>
            <a:endCxn id="25" idx="2"/>
          </p:cNvCxnSpPr>
          <p:nvPr/>
        </p:nvCxnSpPr>
        <p:spPr>
          <a:xfrm>
            <a:off x="2021074" y="3885767"/>
            <a:ext cx="536298" cy="21044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92"/>
          <p:cNvCxnSpPr>
            <a:stCxn id="18" idx="6"/>
            <a:endCxn id="20" idx="2"/>
          </p:cNvCxnSpPr>
          <p:nvPr/>
        </p:nvCxnSpPr>
        <p:spPr>
          <a:xfrm>
            <a:off x="1022867" y="2911727"/>
            <a:ext cx="594521" cy="283060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11"/>
          <p:cNvSpPr>
            <a:spLocks noGrp="1"/>
          </p:cNvSpPr>
          <p:nvPr>
            <p:ph idx="1"/>
          </p:nvPr>
        </p:nvSpPr>
        <p:spPr>
          <a:xfrm>
            <a:off x="685546" y="1678185"/>
            <a:ext cx="11381318" cy="633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ru-RU" dirty="0"/>
              <a:t>Учимся отличать граф от него же с перемешанными признаками</a:t>
            </a:r>
            <a:r>
              <a:rPr lang="en-US" dirty="0"/>
              <a:t>”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864213" y="2832400"/>
            <a:ext cx="158654" cy="1586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866772" y="3606729"/>
            <a:ext cx="158654" cy="1586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617388" y="3115460"/>
            <a:ext cx="158654" cy="1586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885654" y="3750347"/>
            <a:ext cx="158654" cy="1586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469826" y="4386723"/>
            <a:ext cx="158654" cy="1586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054852" y="5117726"/>
            <a:ext cx="158654" cy="1586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022982" y="4872182"/>
            <a:ext cx="158654" cy="1586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557372" y="4016883"/>
            <a:ext cx="158654" cy="1586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811560" y="3332971"/>
            <a:ext cx="158654" cy="1586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206488" y="4459125"/>
            <a:ext cx="158654" cy="1586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65143" y="3824239"/>
            <a:ext cx="158654" cy="1586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>
            <a:stCxn id="21" idx="4"/>
            <a:endCxn id="22" idx="0"/>
          </p:cNvCxnSpPr>
          <p:nvPr/>
        </p:nvCxnSpPr>
        <p:spPr>
          <a:xfrm flipH="1">
            <a:off x="1549153" y="3909002"/>
            <a:ext cx="415828" cy="477721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9" idx="4"/>
            <a:endCxn id="22" idx="1"/>
          </p:cNvCxnSpPr>
          <p:nvPr/>
        </p:nvCxnSpPr>
        <p:spPr>
          <a:xfrm>
            <a:off x="946100" y="3765383"/>
            <a:ext cx="546961" cy="6445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21" idx="0"/>
            <a:endCxn id="20" idx="4"/>
          </p:cNvCxnSpPr>
          <p:nvPr/>
        </p:nvCxnSpPr>
        <p:spPr>
          <a:xfrm flipH="1" flipV="1">
            <a:off x="1696717" y="3274115"/>
            <a:ext cx="268265" cy="476233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8" idx="6"/>
            <a:endCxn id="20" idx="2"/>
          </p:cNvCxnSpPr>
          <p:nvPr/>
        </p:nvCxnSpPr>
        <p:spPr>
          <a:xfrm>
            <a:off x="1022867" y="2911727"/>
            <a:ext cx="594522" cy="283060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8" idx="4"/>
            <a:endCxn id="19" idx="0"/>
          </p:cNvCxnSpPr>
          <p:nvPr/>
        </p:nvCxnSpPr>
        <p:spPr>
          <a:xfrm>
            <a:off x="943540" y="2991054"/>
            <a:ext cx="2559" cy="6156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8" idx="5"/>
            <a:endCxn id="21" idx="1"/>
          </p:cNvCxnSpPr>
          <p:nvPr/>
        </p:nvCxnSpPr>
        <p:spPr>
          <a:xfrm>
            <a:off x="999633" y="2967820"/>
            <a:ext cx="909255" cy="80576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20" idx="3"/>
            <a:endCxn id="19" idx="7"/>
          </p:cNvCxnSpPr>
          <p:nvPr/>
        </p:nvCxnSpPr>
        <p:spPr>
          <a:xfrm flipH="1">
            <a:off x="1002192" y="3250880"/>
            <a:ext cx="638432" cy="37908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23" idx="0"/>
            <a:endCxn id="22" idx="3"/>
          </p:cNvCxnSpPr>
          <p:nvPr/>
        </p:nvCxnSpPr>
        <p:spPr>
          <a:xfrm flipV="1">
            <a:off x="1134180" y="4522142"/>
            <a:ext cx="358880" cy="59558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23" idx="6"/>
            <a:endCxn id="24" idx="2"/>
          </p:cNvCxnSpPr>
          <p:nvPr/>
        </p:nvCxnSpPr>
        <p:spPr>
          <a:xfrm flipV="1">
            <a:off x="1213507" y="4951509"/>
            <a:ext cx="809476" cy="24554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22" idx="5"/>
            <a:endCxn id="24" idx="1"/>
          </p:cNvCxnSpPr>
          <p:nvPr/>
        </p:nvCxnSpPr>
        <p:spPr>
          <a:xfrm>
            <a:off x="1605246" y="4522142"/>
            <a:ext cx="440971" cy="3732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27" idx="0"/>
            <a:endCxn id="28" idx="4"/>
          </p:cNvCxnSpPr>
          <p:nvPr/>
        </p:nvCxnSpPr>
        <p:spPr>
          <a:xfrm flipV="1">
            <a:off x="3285816" y="3982892"/>
            <a:ext cx="158654" cy="47623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27" idx="1"/>
            <a:endCxn id="25" idx="5"/>
          </p:cNvCxnSpPr>
          <p:nvPr/>
        </p:nvCxnSpPr>
        <p:spPr>
          <a:xfrm flipH="1" flipV="1">
            <a:off x="2692791" y="4152302"/>
            <a:ext cx="536931" cy="330057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26" idx="6"/>
            <a:endCxn id="28" idx="1"/>
          </p:cNvCxnSpPr>
          <p:nvPr/>
        </p:nvCxnSpPr>
        <p:spPr>
          <a:xfrm>
            <a:off x="2970214" y="3412298"/>
            <a:ext cx="418163" cy="435175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22" idx="6"/>
            <a:endCxn id="25" idx="3"/>
          </p:cNvCxnSpPr>
          <p:nvPr/>
        </p:nvCxnSpPr>
        <p:spPr>
          <a:xfrm flipV="1">
            <a:off x="1628480" y="4152302"/>
            <a:ext cx="952126" cy="313748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21" idx="5"/>
            <a:endCxn id="25" idx="2"/>
          </p:cNvCxnSpPr>
          <p:nvPr/>
        </p:nvCxnSpPr>
        <p:spPr>
          <a:xfrm>
            <a:off x="2021073" y="3885768"/>
            <a:ext cx="536299" cy="210442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26" idx="3"/>
            <a:endCxn id="25" idx="0"/>
          </p:cNvCxnSpPr>
          <p:nvPr/>
        </p:nvCxnSpPr>
        <p:spPr>
          <a:xfrm flipH="1">
            <a:off x="2636699" y="3468390"/>
            <a:ext cx="198095" cy="548492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18" idx="6"/>
            <a:endCxn id="26" idx="1"/>
          </p:cNvCxnSpPr>
          <p:nvPr/>
        </p:nvCxnSpPr>
        <p:spPr>
          <a:xfrm>
            <a:off x="1022867" y="2911727"/>
            <a:ext cx="1811927" cy="444478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677414" y="6369634"/>
            <a:ext cx="47949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Deep Graph Infomax.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Veličković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al., ICLR 2019.</a:t>
            </a:r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B5AC033F-F95D-0246-B5CC-EE9F716EB8E7}"/>
              </a:ext>
            </a:extLst>
          </p:cNvPr>
          <p:cNvGrpSpPr/>
          <p:nvPr/>
        </p:nvGrpSpPr>
        <p:grpSpPr>
          <a:xfrm>
            <a:off x="918848" y="2605866"/>
            <a:ext cx="49383" cy="197532"/>
            <a:chOff x="4286552" y="2601893"/>
            <a:chExt cx="49383" cy="197532"/>
          </a:xfrm>
          <a:solidFill>
            <a:schemeClr val="bg1">
              <a:lumMod val="75000"/>
            </a:schemeClr>
          </a:solidFill>
        </p:grpSpPr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D234EB81-C335-534A-B83F-DC47C5ECFD0E}"/>
                </a:ext>
              </a:extLst>
            </p:cNvPr>
            <p:cNvSpPr/>
            <p:nvPr/>
          </p:nvSpPr>
          <p:spPr>
            <a:xfrm>
              <a:off x="4286552" y="2601893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6E147A8B-D78C-A542-90E1-60017B077C11}"/>
                </a:ext>
              </a:extLst>
            </p:cNvPr>
            <p:cNvSpPr/>
            <p:nvPr/>
          </p:nvSpPr>
          <p:spPr>
            <a:xfrm>
              <a:off x="4286552" y="2651276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96F1A54E-9032-E548-92A0-33677C98005D}"/>
                </a:ext>
              </a:extLst>
            </p:cNvPr>
            <p:cNvSpPr/>
            <p:nvPr/>
          </p:nvSpPr>
          <p:spPr>
            <a:xfrm>
              <a:off x="4286552" y="2700659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0BD32D33-BA5F-E645-88F5-DDB060FF2D5F}"/>
                </a:ext>
              </a:extLst>
            </p:cNvPr>
            <p:cNvSpPr/>
            <p:nvPr/>
          </p:nvSpPr>
          <p:spPr>
            <a:xfrm>
              <a:off x="4286552" y="2750042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E5385A13-E1B9-9E41-B3C1-6FCD0664A0D8}"/>
              </a:ext>
            </a:extLst>
          </p:cNvPr>
          <p:cNvGrpSpPr/>
          <p:nvPr/>
        </p:nvGrpSpPr>
        <p:grpSpPr>
          <a:xfrm>
            <a:off x="1661474" y="2892513"/>
            <a:ext cx="49383" cy="197532"/>
            <a:chOff x="4286552" y="2601893"/>
            <a:chExt cx="49383" cy="197532"/>
          </a:xfrm>
          <a:solidFill>
            <a:schemeClr val="bg1">
              <a:lumMod val="75000"/>
            </a:schemeClr>
          </a:solidFill>
        </p:grpSpPr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B2C04547-7B87-F74E-9C09-914CD43E270E}"/>
                </a:ext>
              </a:extLst>
            </p:cNvPr>
            <p:cNvSpPr/>
            <p:nvPr/>
          </p:nvSpPr>
          <p:spPr>
            <a:xfrm>
              <a:off x="4286552" y="2601893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EF30A5D6-D5B0-C74E-B652-F4E447EB7F1A}"/>
                </a:ext>
              </a:extLst>
            </p:cNvPr>
            <p:cNvSpPr/>
            <p:nvPr/>
          </p:nvSpPr>
          <p:spPr>
            <a:xfrm>
              <a:off x="4286552" y="2651276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75BE8DE2-2212-7A46-A6A2-01F6BFF4E44B}"/>
                </a:ext>
              </a:extLst>
            </p:cNvPr>
            <p:cNvSpPr/>
            <p:nvPr/>
          </p:nvSpPr>
          <p:spPr>
            <a:xfrm>
              <a:off x="4286552" y="2700659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05DFF483-5EBE-EB41-B5B9-4F40F19DAAA4}"/>
                </a:ext>
              </a:extLst>
            </p:cNvPr>
            <p:cNvSpPr/>
            <p:nvPr/>
          </p:nvSpPr>
          <p:spPr>
            <a:xfrm>
              <a:off x="4286552" y="2750042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4A247D95-BB0B-C44E-B6C2-7A9BFDEE61A9}"/>
              </a:ext>
            </a:extLst>
          </p:cNvPr>
          <p:cNvGrpSpPr/>
          <p:nvPr/>
        </p:nvGrpSpPr>
        <p:grpSpPr>
          <a:xfrm>
            <a:off x="1517108" y="4159632"/>
            <a:ext cx="49383" cy="197532"/>
            <a:chOff x="4286552" y="2601893"/>
            <a:chExt cx="49383" cy="19753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B6A00F53-691E-B14B-8C4B-A0A430E3440D}"/>
                </a:ext>
              </a:extLst>
            </p:cNvPr>
            <p:cNvSpPr/>
            <p:nvPr/>
          </p:nvSpPr>
          <p:spPr>
            <a:xfrm>
              <a:off x="4286552" y="2601893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C9FDF73C-ECC6-FB49-8AFE-F73275593569}"/>
                </a:ext>
              </a:extLst>
            </p:cNvPr>
            <p:cNvSpPr/>
            <p:nvPr/>
          </p:nvSpPr>
          <p:spPr>
            <a:xfrm>
              <a:off x="4286552" y="2651276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2F92CD7E-C98C-5F4D-BD88-C5D6F83002E3}"/>
                </a:ext>
              </a:extLst>
            </p:cNvPr>
            <p:cNvSpPr/>
            <p:nvPr/>
          </p:nvSpPr>
          <p:spPr>
            <a:xfrm>
              <a:off x="4286552" y="2700659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A480FF7D-A8E0-0D48-A55C-B68E1D1070A6}"/>
                </a:ext>
              </a:extLst>
            </p:cNvPr>
            <p:cNvSpPr/>
            <p:nvPr/>
          </p:nvSpPr>
          <p:spPr>
            <a:xfrm>
              <a:off x="4286552" y="2750042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07F289BA-75D1-D544-9C53-17B14BC81B1C}"/>
              </a:ext>
            </a:extLst>
          </p:cNvPr>
          <p:cNvGrpSpPr/>
          <p:nvPr/>
        </p:nvGrpSpPr>
        <p:grpSpPr>
          <a:xfrm>
            <a:off x="2610255" y="3794330"/>
            <a:ext cx="49383" cy="197532"/>
            <a:chOff x="4286552" y="2601893"/>
            <a:chExt cx="49383" cy="197532"/>
          </a:xfrm>
          <a:solidFill>
            <a:schemeClr val="bg1">
              <a:lumMod val="50000"/>
            </a:schemeClr>
          </a:solidFill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ACC48BCA-505E-EA43-BEDA-3FA06356FC5B}"/>
                </a:ext>
              </a:extLst>
            </p:cNvPr>
            <p:cNvSpPr/>
            <p:nvPr/>
          </p:nvSpPr>
          <p:spPr>
            <a:xfrm>
              <a:off x="4286552" y="2601893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AA312B63-8940-8D40-90F5-5502297B1974}"/>
                </a:ext>
              </a:extLst>
            </p:cNvPr>
            <p:cNvSpPr/>
            <p:nvPr/>
          </p:nvSpPr>
          <p:spPr>
            <a:xfrm>
              <a:off x="4286552" y="2651276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00EC59E6-30E9-754B-B930-ADD9F8DEC3FC}"/>
                </a:ext>
              </a:extLst>
            </p:cNvPr>
            <p:cNvSpPr/>
            <p:nvPr/>
          </p:nvSpPr>
          <p:spPr>
            <a:xfrm>
              <a:off x="4286552" y="2700659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4D275745-7177-E74B-8813-23A717B65F95}"/>
                </a:ext>
              </a:extLst>
            </p:cNvPr>
            <p:cNvSpPr/>
            <p:nvPr/>
          </p:nvSpPr>
          <p:spPr>
            <a:xfrm>
              <a:off x="4286552" y="2750042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26E97446-079D-854B-BD44-2A520BB5B94E}"/>
              </a:ext>
            </a:extLst>
          </p:cNvPr>
          <p:cNvGrpSpPr/>
          <p:nvPr/>
        </p:nvGrpSpPr>
        <p:grpSpPr>
          <a:xfrm>
            <a:off x="790112" y="3495506"/>
            <a:ext cx="49383" cy="197532"/>
            <a:chOff x="4286552" y="2601893"/>
            <a:chExt cx="49383" cy="19753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ADF95C94-F3E3-054A-BC8A-BCCEBBC64E55}"/>
                </a:ext>
              </a:extLst>
            </p:cNvPr>
            <p:cNvSpPr/>
            <p:nvPr/>
          </p:nvSpPr>
          <p:spPr>
            <a:xfrm>
              <a:off x="4286552" y="2601893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DAFB3DF9-7039-374C-AD45-117B81C3D84B}"/>
                </a:ext>
              </a:extLst>
            </p:cNvPr>
            <p:cNvSpPr/>
            <p:nvPr/>
          </p:nvSpPr>
          <p:spPr>
            <a:xfrm>
              <a:off x="4286552" y="2651276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EE7D9E35-8068-1240-AEC1-BA47C78410A8}"/>
                </a:ext>
              </a:extLst>
            </p:cNvPr>
            <p:cNvSpPr/>
            <p:nvPr/>
          </p:nvSpPr>
          <p:spPr>
            <a:xfrm>
              <a:off x="4286552" y="2700659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59FD3EA8-E077-3A49-8636-2ECBFF031E4A}"/>
                </a:ext>
              </a:extLst>
            </p:cNvPr>
            <p:cNvSpPr/>
            <p:nvPr/>
          </p:nvSpPr>
          <p:spPr>
            <a:xfrm>
              <a:off x="4286552" y="2750042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0FAABD14-25E4-7745-94BD-0A5DA6454A69}"/>
              </a:ext>
            </a:extLst>
          </p:cNvPr>
          <p:cNvGrpSpPr/>
          <p:nvPr/>
        </p:nvGrpSpPr>
        <p:grpSpPr>
          <a:xfrm>
            <a:off x="1084830" y="4871736"/>
            <a:ext cx="49383" cy="197532"/>
            <a:chOff x="4286552" y="2601893"/>
            <a:chExt cx="49383" cy="197532"/>
          </a:xfrm>
          <a:solidFill>
            <a:schemeClr val="bg1">
              <a:lumMod val="75000"/>
            </a:schemeClr>
          </a:solidFill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BBA3F884-7166-504F-B116-BE34E39C6844}"/>
                </a:ext>
              </a:extLst>
            </p:cNvPr>
            <p:cNvSpPr/>
            <p:nvPr/>
          </p:nvSpPr>
          <p:spPr>
            <a:xfrm>
              <a:off x="4286552" y="2601893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CFED4D45-1009-164E-A960-3AB97F8114E0}"/>
                </a:ext>
              </a:extLst>
            </p:cNvPr>
            <p:cNvSpPr/>
            <p:nvPr/>
          </p:nvSpPr>
          <p:spPr>
            <a:xfrm>
              <a:off x="4286552" y="2651276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1705147A-6105-5A4A-982E-A087C2F88A7D}"/>
                </a:ext>
              </a:extLst>
            </p:cNvPr>
            <p:cNvSpPr/>
            <p:nvPr/>
          </p:nvSpPr>
          <p:spPr>
            <a:xfrm>
              <a:off x="4286552" y="2700659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D1FF7366-8458-0342-9092-EAC728070546}"/>
                </a:ext>
              </a:extLst>
            </p:cNvPr>
            <p:cNvSpPr/>
            <p:nvPr/>
          </p:nvSpPr>
          <p:spPr>
            <a:xfrm>
              <a:off x="4286552" y="2750042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E65C1550-5079-A142-869E-BBC01874A0FB}"/>
              </a:ext>
            </a:extLst>
          </p:cNvPr>
          <p:cNvGrpSpPr/>
          <p:nvPr/>
        </p:nvGrpSpPr>
        <p:grpSpPr>
          <a:xfrm>
            <a:off x="2074645" y="4638906"/>
            <a:ext cx="49383" cy="197532"/>
            <a:chOff x="4286552" y="2601893"/>
            <a:chExt cx="49383" cy="19753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E441C457-D0A3-7242-AE35-7F23C8E2DA72}"/>
                </a:ext>
              </a:extLst>
            </p:cNvPr>
            <p:cNvSpPr/>
            <p:nvPr/>
          </p:nvSpPr>
          <p:spPr>
            <a:xfrm>
              <a:off x="4286552" y="2601893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D5A99F9E-2730-7E48-9187-C7C26A0D8EDC}"/>
                </a:ext>
              </a:extLst>
            </p:cNvPr>
            <p:cNvSpPr/>
            <p:nvPr/>
          </p:nvSpPr>
          <p:spPr>
            <a:xfrm>
              <a:off x="4286552" y="2651276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D2EC6935-536E-754E-B2F5-C4D683931D93}"/>
                </a:ext>
              </a:extLst>
            </p:cNvPr>
            <p:cNvSpPr/>
            <p:nvPr/>
          </p:nvSpPr>
          <p:spPr>
            <a:xfrm>
              <a:off x="4286552" y="2700659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AC7C2412-EF74-004A-B4EA-47735C7D2020}"/>
                </a:ext>
              </a:extLst>
            </p:cNvPr>
            <p:cNvSpPr/>
            <p:nvPr/>
          </p:nvSpPr>
          <p:spPr>
            <a:xfrm>
              <a:off x="4286552" y="2750042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B1961BD8-B3B8-854F-BB72-6B1D5BA8C5CF}"/>
              </a:ext>
            </a:extLst>
          </p:cNvPr>
          <p:cNvGrpSpPr/>
          <p:nvPr/>
        </p:nvGrpSpPr>
        <p:grpSpPr>
          <a:xfrm>
            <a:off x="1971094" y="3531119"/>
            <a:ext cx="49383" cy="197532"/>
            <a:chOff x="4286552" y="2601893"/>
            <a:chExt cx="49383" cy="197532"/>
          </a:xfrm>
          <a:solidFill>
            <a:schemeClr val="bg1">
              <a:lumMod val="75000"/>
            </a:schemeClr>
          </a:solidFill>
        </p:grpSpPr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CFFE6214-3717-1348-A06E-9D07BAD735EC}"/>
                </a:ext>
              </a:extLst>
            </p:cNvPr>
            <p:cNvSpPr/>
            <p:nvPr/>
          </p:nvSpPr>
          <p:spPr>
            <a:xfrm>
              <a:off x="4286552" y="2601893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A36FC704-10EE-0642-997B-66FE1C3D457D}"/>
                </a:ext>
              </a:extLst>
            </p:cNvPr>
            <p:cNvSpPr/>
            <p:nvPr/>
          </p:nvSpPr>
          <p:spPr>
            <a:xfrm>
              <a:off x="4286552" y="2651276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67A2DE3F-BBBF-5D48-852C-F656E3E9FA28}"/>
                </a:ext>
              </a:extLst>
            </p:cNvPr>
            <p:cNvSpPr/>
            <p:nvPr/>
          </p:nvSpPr>
          <p:spPr>
            <a:xfrm>
              <a:off x="4286552" y="2700659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A7A2139F-D440-3247-B011-F72DC64377CC}"/>
                </a:ext>
              </a:extLst>
            </p:cNvPr>
            <p:cNvSpPr/>
            <p:nvPr/>
          </p:nvSpPr>
          <p:spPr>
            <a:xfrm>
              <a:off x="4286552" y="2750042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0D7D00B2-DF6D-4944-82AD-D20C69800F19}"/>
              </a:ext>
            </a:extLst>
          </p:cNvPr>
          <p:cNvGrpSpPr/>
          <p:nvPr/>
        </p:nvGrpSpPr>
        <p:grpSpPr>
          <a:xfrm>
            <a:off x="2897803" y="3052436"/>
            <a:ext cx="49383" cy="197532"/>
            <a:chOff x="4286552" y="2601893"/>
            <a:chExt cx="49383" cy="19753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EC246C47-4BB9-5746-872B-BF15FC95BB42}"/>
                </a:ext>
              </a:extLst>
            </p:cNvPr>
            <p:cNvSpPr/>
            <p:nvPr/>
          </p:nvSpPr>
          <p:spPr>
            <a:xfrm>
              <a:off x="4286552" y="2601893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3AF9F2F7-C741-814A-9845-47870F3FE5F4}"/>
                </a:ext>
              </a:extLst>
            </p:cNvPr>
            <p:cNvSpPr/>
            <p:nvPr/>
          </p:nvSpPr>
          <p:spPr>
            <a:xfrm>
              <a:off x="4286552" y="2651276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785DBE62-1754-154D-B779-5598C73FA6FE}"/>
                </a:ext>
              </a:extLst>
            </p:cNvPr>
            <p:cNvSpPr/>
            <p:nvPr/>
          </p:nvSpPr>
          <p:spPr>
            <a:xfrm>
              <a:off x="4286552" y="2700659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D4BC6B2D-A67B-9A47-B33A-46CA0894A451}"/>
                </a:ext>
              </a:extLst>
            </p:cNvPr>
            <p:cNvSpPr/>
            <p:nvPr/>
          </p:nvSpPr>
          <p:spPr>
            <a:xfrm>
              <a:off x="4286552" y="2750042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DC855C08-45D7-D344-8072-3F340D4DEB06}"/>
              </a:ext>
            </a:extLst>
          </p:cNvPr>
          <p:cNvGrpSpPr/>
          <p:nvPr/>
        </p:nvGrpSpPr>
        <p:grpSpPr>
          <a:xfrm>
            <a:off x="3413851" y="3577963"/>
            <a:ext cx="49383" cy="197532"/>
            <a:chOff x="4286552" y="2601893"/>
            <a:chExt cx="49383" cy="19753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FBE734E5-AD63-BB41-9775-031816E27E7F}"/>
                </a:ext>
              </a:extLst>
            </p:cNvPr>
            <p:cNvSpPr/>
            <p:nvPr/>
          </p:nvSpPr>
          <p:spPr>
            <a:xfrm>
              <a:off x="4286552" y="2601893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ADED6644-7162-0847-AA35-8591F8374E35}"/>
                </a:ext>
              </a:extLst>
            </p:cNvPr>
            <p:cNvSpPr/>
            <p:nvPr/>
          </p:nvSpPr>
          <p:spPr>
            <a:xfrm>
              <a:off x="4286552" y="2651276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9E1A397E-1552-7440-9C76-8770D83CAEC7}"/>
                </a:ext>
              </a:extLst>
            </p:cNvPr>
            <p:cNvSpPr/>
            <p:nvPr/>
          </p:nvSpPr>
          <p:spPr>
            <a:xfrm>
              <a:off x="4286552" y="2700659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9C7CD81C-FD07-1441-9862-06464C09E078}"/>
                </a:ext>
              </a:extLst>
            </p:cNvPr>
            <p:cNvSpPr/>
            <p:nvPr/>
          </p:nvSpPr>
          <p:spPr>
            <a:xfrm>
              <a:off x="4286552" y="2750042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74F3A9C5-03D9-AD4C-AA3A-9D4E79A03C19}"/>
              </a:ext>
            </a:extLst>
          </p:cNvPr>
          <p:cNvGrpSpPr/>
          <p:nvPr/>
        </p:nvGrpSpPr>
        <p:grpSpPr>
          <a:xfrm>
            <a:off x="3227581" y="4235406"/>
            <a:ext cx="49383" cy="197532"/>
            <a:chOff x="4286552" y="2601893"/>
            <a:chExt cx="49383" cy="19753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28343706-86E6-684E-A6A1-710071D32BC3}"/>
                </a:ext>
              </a:extLst>
            </p:cNvPr>
            <p:cNvSpPr/>
            <p:nvPr/>
          </p:nvSpPr>
          <p:spPr>
            <a:xfrm>
              <a:off x="4286552" y="2601893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039CBB77-762E-4B43-A9A3-786345F7F2D8}"/>
                </a:ext>
              </a:extLst>
            </p:cNvPr>
            <p:cNvSpPr/>
            <p:nvPr/>
          </p:nvSpPr>
          <p:spPr>
            <a:xfrm>
              <a:off x="4286552" y="2651276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C9826DBA-E96E-4545-B1BB-6F6F58473D46}"/>
                </a:ext>
              </a:extLst>
            </p:cNvPr>
            <p:cNvSpPr/>
            <p:nvPr/>
          </p:nvSpPr>
          <p:spPr>
            <a:xfrm>
              <a:off x="4286552" y="2700659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4C20A1BA-43F6-6441-A570-8ECBE6F18E9A}"/>
                </a:ext>
              </a:extLst>
            </p:cNvPr>
            <p:cNvSpPr/>
            <p:nvPr/>
          </p:nvSpPr>
          <p:spPr>
            <a:xfrm>
              <a:off x="4286552" y="2750042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6" name="Рисунок 56">
            <a:extLst>
              <a:ext uri="{FF2B5EF4-FFF2-40B4-BE49-F238E27FC236}">
                <a16:creationId xmlns:a16="http://schemas.microsoft.com/office/drawing/2014/main" id="{980EA380-7C5E-D143-96CD-9EFF6FC255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609" y="2311995"/>
            <a:ext cx="541018" cy="1352544"/>
          </a:xfrm>
          <a:prstGeom prst="rect">
            <a:avLst/>
          </a:prstGeom>
        </p:spPr>
      </p:pic>
      <p:sp>
        <p:nvSpPr>
          <p:cNvPr id="227" name="Прямоугольник 91">
            <a:extLst>
              <a:ext uri="{FF2B5EF4-FFF2-40B4-BE49-F238E27FC236}">
                <a16:creationId xmlns:a16="http://schemas.microsoft.com/office/drawing/2014/main" id="{5CDB50E3-01B6-3A4D-B26F-F4BF133EE4B7}"/>
              </a:ext>
            </a:extLst>
          </p:cNvPr>
          <p:cNvSpPr/>
          <p:nvPr/>
        </p:nvSpPr>
        <p:spPr>
          <a:xfrm>
            <a:off x="7967357" y="2300854"/>
            <a:ext cx="536800" cy="13617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427E0AE-2124-284A-88C2-FBBC7FA0800C}"/>
              </a:ext>
            </a:extLst>
          </p:cNvPr>
          <p:cNvGrpSpPr/>
          <p:nvPr/>
        </p:nvGrpSpPr>
        <p:grpSpPr>
          <a:xfrm>
            <a:off x="7965395" y="4203639"/>
            <a:ext cx="554008" cy="1366084"/>
            <a:chOff x="7965395" y="4203639"/>
            <a:chExt cx="554008" cy="1366084"/>
          </a:xfrm>
        </p:grpSpPr>
        <p:pic>
          <p:nvPicPr>
            <p:cNvPr id="231" name="Рисунок 56">
              <a:extLst>
                <a:ext uri="{FF2B5EF4-FFF2-40B4-BE49-F238E27FC236}">
                  <a16:creationId xmlns:a16="http://schemas.microsoft.com/office/drawing/2014/main" id="{006175EC-8649-244B-8F10-E3E887725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5395" y="4203639"/>
              <a:ext cx="541018" cy="1352544"/>
            </a:xfrm>
            <a:prstGeom prst="rect">
              <a:avLst/>
            </a:prstGeom>
          </p:spPr>
        </p:pic>
        <p:pic>
          <p:nvPicPr>
            <p:cNvPr id="228" name="Рисунок 57">
              <a:extLst>
                <a:ext uri="{FF2B5EF4-FFF2-40B4-BE49-F238E27FC236}">
                  <a16:creationId xmlns:a16="http://schemas.microsoft.com/office/drawing/2014/main" id="{3E685902-8EBC-314E-BCE2-24DF7CCA9A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908"/>
            <a:stretch/>
          </p:blipFill>
          <p:spPr>
            <a:xfrm>
              <a:off x="7968583" y="4699160"/>
              <a:ext cx="534044" cy="481868"/>
            </a:xfrm>
            <a:prstGeom prst="rect">
              <a:avLst/>
            </a:prstGeom>
          </p:spPr>
        </p:pic>
        <p:pic>
          <p:nvPicPr>
            <p:cNvPr id="229" name="Рисунок 58">
              <a:extLst>
                <a:ext uri="{FF2B5EF4-FFF2-40B4-BE49-F238E27FC236}">
                  <a16:creationId xmlns:a16="http://schemas.microsoft.com/office/drawing/2014/main" id="{7A63AE27-96A2-1642-A1D5-8C9006188E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434" b="36624"/>
            <a:stretch/>
          </p:blipFill>
          <p:spPr>
            <a:xfrm>
              <a:off x="7968583" y="5183210"/>
              <a:ext cx="550820" cy="371008"/>
            </a:xfrm>
            <a:prstGeom prst="rect">
              <a:avLst/>
            </a:prstGeom>
          </p:spPr>
        </p:pic>
        <p:pic>
          <p:nvPicPr>
            <p:cNvPr id="230" name="Рисунок 59">
              <a:extLst>
                <a:ext uri="{FF2B5EF4-FFF2-40B4-BE49-F238E27FC236}">
                  <a16:creationId xmlns:a16="http://schemas.microsoft.com/office/drawing/2014/main" id="{375DBB39-660E-F647-A07C-84CEDB3B39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896"/>
            <a:stretch/>
          </p:blipFill>
          <p:spPr>
            <a:xfrm>
              <a:off x="7968583" y="4222204"/>
              <a:ext cx="549900" cy="496337"/>
            </a:xfrm>
            <a:prstGeom prst="rect">
              <a:avLst/>
            </a:prstGeom>
          </p:spPr>
        </p:pic>
        <p:sp>
          <p:nvSpPr>
            <p:cNvPr id="232" name="Прямоугольник 91">
              <a:extLst>
                <a:ext uri="{FF2B5EF4-FFF2-40B4-BE49-F238E27FC236}">
                  <a16:creationId xmlns:a16="http://schemas.microsoft.com/office/drawing/2014/main" id="{691747C5-F340-AD40-A031-161DD1F09E9C}"/>
                </a:ext>
              </a:extLst>
            </p:cNvPr>
            <p:cNvSpPr/>
            <p:nvPr/>
          </p:nvSpPr>
          <p:spPr>
            <a:xfrm>
              <a:off x="7967357" y="4208003"/>
              <a:ext cx="536800" cy="13617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3" name="Прямая со стрелкой 55">
            <a:extLst>
              <a:ext uri="{FF2B5EF4-FFF2-40B4-BE49-F238E27FC236}">
                <a16:creationId xmlns:a16="http://schemas.microsoft.com/office/drawing/2014/main" id="{55AE52BA-077E-FC46-BEB8-F0E67CDA2202}"/>
              </a:ext>
            </a:extLst>
          </p:cNvPr>
          <p:cNvCxnSpPr>
            <a:cxnSpLocks/>
          </p:cNvCxnSpPr>
          <p:nvPr/>
        </p:nvCxnSpPr>
        <p:spPr>
          <a:xfrm>
            <a:off x="3444470" y="2953133"/>
            <a:ext cx="4489573" cy="0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1E5ADAF-00B3-6B48-8626-ED5BD0BFDD18}"/>
              </a:ext>
            </a:extLst>
          </p:cNvPr>
          <p:cNvGrpSpPr/>
          <p:nvPr/>
        </p:nvGrpSpPr>
        <p:grpSpPr>
          <a:xfrm>
            <a:off x="4298450" y="3498271"/>
            <a:ext cx="2733685" cy="2670514"/>
            <a:chOff x="4298450" y="3498271"/>
            <a:chExt cx="2733685" cy="2670514"/>
          </a:xfrm>
        </p:grpSpPr>
        <p:cxnSp>
          <p:nvCxnSpPr>
            <p:cNvPr id="234" name="Прямая соединительная линия 106">
              <a:extLst>
                <a:ext uri="{FF2B5EF4-FFF2-40B4-BE49-F238E27FC236}">
                  <a16:creationId xmlns:a16="http://schemas.microsoft.com/office/drawing/2014/main" id="{2A0D3964-7C82-A945-9120-BB5652705C0E}"/>
                </a:ext>
              </a:extLst>
            </p:cNvPr>
            <p:cNvCxnSpPr>
              <a:stCxn id="244" idx="0"/>
              <a:endCxn id="245" idx="3"/>
            </p:cNvCxnSpPr>
            <p:nvPr/>
          </p:nvCxnSpPr>
          <p:spPr>
            <a:xfrm flipV="1">
              <a:off x="6145037" y="4360796"/>
              <a:ext cx="198095" cy="548492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Прямая соединительная линия 91">
              <a:extLst>
                <a:ext uri="{FF2B5EF4-FFF2-40B4-BE49-F238E27FC236}">
                  <a16:creationId xmlns:a16="http://schemas.microsoft.com/office/drawing/2014/main" id="{04903764-7C4A-864E-B179-6D2C9F55CF77}"/>
                </a:ext>
              </a:extLst>
            </p:cNvPr>
            <p:cNvCxnSpPr>
              <a:stCxn id="240" idx="5"/>
              <a:endCxn id="244" idx="2"/>
            </p:cNvCxnSpPr>
            <p:nvPr/>
          </p:nvCxnSpPr>
          <p:spPr>
            <a:xfrm>
              <a:off x="5529412" y="4778172"/>
              <a:ext cx="536298" cy="210443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Прямая соединительная линия 92">
              <a:extLst>
                <a:ext uri="{FF2B5EF4-FFF2-40B4-BE49-F238E27FC236}">
                  <a16:creationId xmlns:a16="http://schemas.microsoft.com/office/drawing/2014/main" id="{94D434D1-4258-5A4C-95F6-2744297ADB56}"/>
                </a:ext>
              </a:extLst>
            </p:cNvPr>
            <p:cNvCxnSpPr>
              <a:stCxn id="237" idx="6"/>
              <a:endCxn id="239" idx="2"/>
            </p:cNvCxnSpPr>
            <p:nvPr/>
          </p:nvCxnSpPr>
          <p:spPr>
            <a:xfrm>
              <a:off x="4531205" y="3804132"/>
              <a:ext cx="594521" cy="28306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Овал 17">
              <a:extLst>
                <a:ext uri="{FF2B5EF4-FFF2-40B4-BE49-F238E27FC236}">
                  <a16:creationId xmlns:a16="http://schemas.microsoft.com/office/drawing/2014/main" id="{3C58F4FB-3F59-AC4F-87F8-9E348AC7CFE5}"/>
                </a:ext>
              </a:extLst>
            </p:cNvPr>
            <p:cNvSpPr/>
            <p:nvPr/>
          </p:nvSpPr>
          <p:spPr>
            <a:xfrm>
              <a:off x="4372551" y="3724805"/>
              <a:ext cx="158654" cy="15865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Овал 18">
              <a:extLst>
                <a:ext uri="{FF2B5EF4-FFF2-40B4-BE49-F238E27FC236}">
                  <a16:creationId xmlns:a16="http://schemas.microsoft.com/office/drawing/2014/main" id="{5C9B8ECF-066E-5B4A-9763-B8058F81E1AF}"/>
                </a:ext>
              </a:extLst>
            </p:cNvPr>
            <p:cNvSpPr/>
            <p:nvPr/>
          </p:nvSpPr>
          <p:spPr>
            <a:xfrm>
              <a:off x="4375110" y="4499134"/>
              <a:ext cx="158654" cy="15865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Овал 19">
              <a:extLst>
                <a:ext uri="{FF2B5EF4-FFF2-40B4-BE49-F238E27FC236}">
                  <a16:creationId xmlns:a16="http://schemas.microsoft.com/office/drawing/2014/main" id="{9D7549C5-551A-4343-A309-063897B7C47A}"/>
                </a:ext>
              </a:extLst>
            </p:cNvPr>
            <p:cNvSpPr/>
            <p:nvPr/>
          </p:nvSpPr>
          <p:spPr>
            <a:xfrm>
              <a:off x="5125726" y="4007865"/>
              <a:ext cx="158654" cy="15865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Овал 20">
              <a:extLst>
                <a:ext uri="{FF2B5EF4-FFF2-40B4-BE49-F238E27FC236}">
                  <a16:creationId xmlns:a16="http://schemas.microsoft.com/office/drawing/2014/main" id="{95CC2E58-2118-B540-A487-40656827F5CF}"/>
                </a:ext>
              </a:extLst>
            </p:cNvPr>
            <p:cNvSpPr/>
            <p:nvPr/>
          </p:nvSpPr>
          <p:spPr>
            <a:xfrm>
              <a:off x="5393992" y="4642752"/>
              <a:ext cx="158654" cy="15865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1" name="Овал 21">
              <a:extLst>
                <a:ext uri="{FF2B5EF4-FFF2-40B4-BE49-F238E27FC236}">
                  <a16:creationId xmlns:a16="http://schemas.microsoft.com/office/drawing/2014/main" id="{DD2530CD-4087-414B-87CE-3F0F6176C797}"/>
                </a:ext>
              </a:extLst>
            </p:cNvPr>
            <p:cNvSpPr/>
            <p:nvPr/>
          </p:nvSpPr>
          <p:spPr>
            <a:xfrm>
              <a:off x="4978164" y="5279128"/>
              <a:ext cx="158654" cy="15865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2" name="Овал 22">
              <a:extLst>
                <a:ext uri="{FF2B5EF4-FFF2-40B4-BE49-F238E27FC236}">
                  <a16:creationId xmlns:a16="http://schemas.microsoft.com/office/drawing/2014/main" id="{96A2482D-0496-A54C-B33A-40E0726C4035}"/>
                </a:ext>
              </a:extLst>
            </p:cNvPr>
            <p:cNvSpPr/>
            <p:nvPr/>
          </p:nvSpPr>
          <p:spPr>
            <a:xfrm>
              <a:off x="4563190" y="6010131"/>
              <a:ext cx="158654" cy="15865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3" name="Овал 23">
              <a:extLst>
                <a:ext uri="{FF2B5EF4-FFF2-40B4-BE49-F238E27FC236}">
                  <a16:creationId xmlns:a16="http://schemas.microsoft.com/office/drawing/2014/main" id="{D4D26C86-DEF1-294D-92F0-EC2836529B48}"/>
                </a:ext>
              </a:extLst>
            </p:cNvPr>
            <p:cNvSpPr/>
            <p:nvPr/>
          </p:nvSpPr>
          <p:spPr>
            <a:xfrm>
              <a:off x="5531320" y="5764587"/>
              <a:ext cx="158654" cy="15865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4" name="Овал 24">
              <a:extLst>
                <a:ext uri="{FF2B5EF4-FFF2-40B4-BE49-F238E27FC236}">
                  <a16:creationId xmlns:a16="http://schemas.microsoft.com/office/drawing/2014/main" id="{7B9E0076-3CD8-F64D-A237-E3EBB24E8AD7}"/>
                </a:ext>
              </a:extLst>
            </p:cNvPr>
            <p:cNvSpPr/>
            <p:nvPr/>
          </p:nvSpPr>
          <p:spPr>
            <a:xfrm>
              <a:off x="6065710" y="4909288"/>
              <a:ext cx="158654" cy="15865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5" name="Овал 25">
              <a:extLst>
                <a:ext uri="{FF2B5EF4-FFF2-40B4-BE49-F238E27FC236}">
                  <a16:creationId xmlns:a16="http://schemas.microsoft.com/office/drawing/2014/main" id="{EB671B79-B4E6-DD48-AFCB-015856FAD478}"/>
                </a:ext>
              </a:extLst>
            </p:cNvPr>
            <p:cNvSpPr/>
            <p:nvPr/>
          </p:nvSpPr>
          <p:spPr>
            <a:xfrm>
              <a:off x="6319898" y="4225376"/>
              <a:ext cx="158654" cy="15865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6" name="Овал 26">
              <a:extLst>
                <a:ext uri="{FF2B5EF4-FFF2-40B4-BE49-F238E27FC236}">
                  <a16:creationId xmlns:a16="http://schemas.microsoft.com/office/drawing/2014/main" id="{05199DDF-575F-664E-8167-0618AFBBCC16}"/>
                </a:ext>
              </a:extLst>
            </p:cNvPr>
            <p:cNvSpPr/>
            <p:nvPr/>
          </p:nvSpPr>
          <p:spPr>
            <a:xfrm>
              <a:off x="6714826" y="5351530"/>
              <a:ext cx="158654" cy="15865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7" name="Овал 27">
              <a:extLst>
                <a:ext uri="{FF2B5EF4-FFF2-40B4-BE49-F238E27FC236}">
                  <a16:creationId xmlns:a16="http://schemas.microsoft.com/office/drawing/2014/main" id="{145FD229-A16C-C74E-8561-E1F49376CF2B}"/>
                </a:ext>
              </a:extLst>
            </p:cNvPr>
            <p:cNvSpPr/>
            <p:nvPr/>
          </p:nvSpPr>
          <p:spPr>
            <a:xfrm>
              <a:off x="6873481" y="4716644"/>
              <a:ext cx="158654" cy="15865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48" name="Прямая соединительная линия 28">
              <a:extLst>
                <a:ext uri="{FF2B5EF4-FFF2-40B4-BE49-F238E27FC236}">
                  <a16:creationId xmlns:a16="http://schemas.microsoft.com/office/drawing/2014/main" id="{D1DC27E4-5D31-AB47-9959-8526E15F07FC}"/>
                </a:ext>
              </a:extLst>
            </p:cNvPr>
            <p:cNvCxnSpPr>
              <a:stCxn id="240" idx="4"/>
              <a:endCxn id="241" idx="0"/>
            </p:cNvCxnSpPr>
            <p:nvPr/>
          </p:nvCxnSpPr>
          <p:spPr>
            <a:xfrm flipH="1">
              <a:off x="5057491" y="4801407"/>
              <a:ext cx="415828" cy="477721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Прямая соединительная линия 29">
              <a:extLst>
                <a:ext uri="{FF2B5EF4-FFF2-40B4-BE49-F238E27FC236}">
                  <a16:creationId xmlns:a16="http://schemas.microsoft.com/office/drawing/2014/main" id="{5DF27B3E-9307-5148-9560-5A509EF4BF09}"/>
                </a:ext>
              </a:extLst>
            </p:cNvPr>
            <p:cNvCxnSpPr>
              <a:stCxn id="238" idx="4"/>
              <a:endCxn id="241" idx="1"/>
            </p:cNvCxnSpPr>
            <p:nvPr/>
          </p:nvCxnSpPr>
          <p:spPr>
            <a:xfrm>
              <a:off x="4454438" y="4657788"/>
              <a:ext cx="546961" cy="6445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Прямая соединительная линия 30">
              <a:extLst>
                <a:ext uri="{FF2B5EF4-FFF2-40B4-BE49-F238E27FC236}">
                  <a16:creationId xmlns:a16="http://schemas.microsoft.com/office/drawing/2014/main" id="{5C6E1ABF-AC56-0B4A-BD8C-4F0E523BC11F}"/>
                </a:ext>
              </a:extLst>
            </p:cNvPr>
            <p:cNvCxnSpPr>
              <a:stCxn id="240" idx="0"/>
              <a:endCxn id="239" idx="4"/>
            </p:cNvCxnSpPr>
            <p:nvPr/>
          </p:nvCxnSpPr>
          <p:spPr>
            <a:xfrm flipH="1" flipV="1">
              <a:off x="5205055" y="4166520"/>
              <a:ext cx="268265" cy="476233"/>
            </a:xfrm>
            <a:prstGeom prst="line">
              <a:avLst/>
            </a:prstGeom>
            <a:ln w="6350"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Прямая соединительная линия 31">
              <a:extLst>
                <a:ext uri="{FF2B5EF4-FFF2-40B4-BE49-F238E27FC236}">
                  <a16:creationId xmlns:a16="http://schemas.microsoft.com/office/drawing/2014/main" id="{3D035835-5DB1-0A42-A1A6-F9ADEBD44728}"/>
                </a:ext>
              </a:extLst>
            </p:cNvPr>
            <p:cNvCxnSpPr>
              <a:stCxn id="237" idx="6"/>
              <a:endCxn id="239" idx="2"/>
            </p:cNvCxnSpPr>
            <p:nvPr/>
          </p:nvCxnSpPr>
          <p:spPr>
            <a:xfrm>
              <a:off x="4531205" y="3804132"/>
              <a:ext cx="594522" cy="283060"/>
            </a:xfrm>
            <a:prstGeom prst="line">
              <a:avLst/>
            </a:prstGeom>
            <a:ln w="6350"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Прямая соединительная линия 32">
              <a:extLst>
                <a:ext uri="{FF2B5EF4-FFF2-40B4-BE49-F238E27FC236}">
                  <a16:creationId xmlns:a16="http://schemas.microsoft.com/office/drawing/2014/main" id="{E8BAB5CE-BBBF-BF4D-BFB0-B4625AEF8F12}"/>
                </a:ext>
              </a:extLst>
            </p:cNvPr>
            <p:cNvCxnSpPr>
              <a:stCxn id="237" idx="4"/>
              <a:endCxn id="238" idx="0"/>
            </p:cNvCxnSpPr>
            <p:nvPr/>
          </p:nvCxnSpPr>
          <p:spPr>
            <a:xfrm>
              <a:off x="4451878" y="3883459"/>
              <a:ext cx="2559" cy="6156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Прямая соединительная линия 33">
              <a:extLst>
                <a:ext uri="{FF2B5EF4-FFF2-40B4-BE49-F238E27FC236}">
                  <a16:creationId xmlns:a16="http://schemas.microsoft.com/office/drawing/2014/main" id="{8E402EF1-82C5-624C-8BB2-67AB0DCFB79D}"/>
                </a:ext>
              </a:extLst>
            </p:cNvPr>
            <p:cNvCxnSpPr>
              <a:stCxn id="237" idx="5"/>
              <a:endCxn id="240" idx="1"/>
            </p:cNvCxnSpPr>
            <p:nvPr/>
          </p:nvCxnSpPr>
          <p:spPr>
            <a:xfrm>
              <a:off x="4507971" y="3860225"/>
              <a:ext cx="909255" cy="805762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Прямая соединительная линия 35">
              <a:extLst>
                <a:ext uri="{FF2B5EF4-FFF2-40B4-BE49-F238E27FC236}">
                  <a16:creationId xmlns:a16="http://schemas.microsoft.com/office/drawing/2014/main" id="{A0DC33F7-6282-B347-A906-6CBC622980A2}"/>
                </a:ext>
              </a:extLst>
            </p:cNvPr>
            <p:cNvCxnSpPr>
              <a:stCxn id="239" idx="3"/>
              <a:endCxn id="238" idx="7"/>
            </p:cNvCxnSpPr>
            <p:nvPr/>
          </p:nvCxnSpPr>
          <p:spPr>
            <a:xfrm flipH="1">
              <a:off x="4510530" y="4143285"/>
              <a:ext cx="638432" cy="379083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Прямая соединительная линия 36">
              <a:extLst>
                <a:ext uri="{FF2B5EF4-FFF2-40B4-BE49-F238E27FC236}">
                  <a16:creationId xmlns:a16="http://schemas.microsoft.com/office/drawing/2014/main" id="{0D3FBDA8-45AC-DD4F-A7DD-350BCB8E9D43}"/>
                </a:ext>
              </a:extLst>
            </p:cNvPr>
            <p:cNvCxnSpPr>
              <a:stCxn id="242" idx="0"/>
              <a:endCxn id="241" idx="3"/>
            </p:cNvCxnSpPr>
            <p:nvPr/>
          </p:nvCxnSpPr>
          <p:spPr>
            <a:xfrm flipV="1">
              <a:off x="4642518" y="5414547"/>
              <a:ext cx="358880" cy="59558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Прямая соединительная линия 37">
              <a:extLst>
                <a:ext uri="{FF2B5EF4-FFF2-40B4-BE49-F238E27FC236}">
                  <a16:creationId xmlns:a16="http://schemas.microsoft.com/office/drawing/2014/main" id="{33CCCC83-8F0E-244F-8FDD-FB153813987B}"/>
                </a:ext>
              </a:extLst>
            </p:cNvPr>
            <p:cNvCxnSpPr>
              <a:stCxn id="242" idx="6"/>
              <a:endCxn id="243" idx="2"/>
            </p:cNvCxnSpPr>
            <p:nvPr/>
          </p:nvCxnSpPr>
          <p:spPr>
            <a:xfrm flipV="1">
              <a:off x="4721845" y="5843914"/>
              <a:ext cx="809476" cy="24554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Прямая соединительная линия 38">
              <a:extLst>
                <a:ext uri="{FF2B5EF4-FFF2-40B4-BE49-F238E27FC236}">
                  <a16:creationId xmlns:a16="http://schemas.microsoft.com/office/drawing/2014/main" id="{57743754-CF31-B846-A0D8-53B8E1BE3DA9}"/>
                </a:ext>
              </a:extLst>
            </p:cNvPr>
            <p:cNvCxnSpPr>
              <a:stCxn id="241" idx="5"/>
              <a:endCxn id="243" idx="1"/>
            </p:cNvCxnSpPr>
            <p:nvPr/>
          </p:nvCxnSpPr>
          <p:spPr>
            <a:xfrm>
              <a:off x="5113584" y="5414547"/>
              <a:ext cx="440971" cy="373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Прямая соединительная линия 39">
              <a:extLst>
                <a:ext uri="{FF2B5EF4-FFF2-40B4-BE49-F238E27FC236}">
                  <a16:creationId xmlns:a16="http://schemas.microsoft.com/office/drawing/2014/main" id="{E09AF318-DF10-9A4C-9CE3-6DDE555D9701}"/>
                </a:ext>
              </a:extLst>
            </p:cNvPr>
            <p:cNvCxnSpPr>
              <a:cxnSpLocks/>
              <a:stCxn id="246" idx="0"/>
              <a:endCxn id="247" idx="4"/>
            </p:cNvCxnSpPr>
            <p:nvPr/>
          </p:nvCxnSpPr>
          <p:spPr>
            <a:xfrm flipV="1">
              <a:off x="6794153" y="4875298"/>
              <a:ext cx="158655" cy="476232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Прямая соединительная линия 40">
              <a:extLst>
                <a:ext uri="{FF2B5EF4-FFF2-40B4-BE49-F238E27FC236}">
                  <a16:creationId xmlns:a16="http://schemas.microsoft.com/office/drawing/2014/main" id="{0D8DC724-D0FA-1347-BBF5-9F2DF024AACD}"/>
                </a:ext>
              </a:extLst>
            </p:cNvPr>
            <p:cNvCxnSpPr>
              <a:stCxn id="246" idx="1"/>
              <a:endCxn id="244" idx="5"/>
            </p:cNvCxnSpPr>
            <p:nvPr/>
          </p:nvCxnSpPr>
          <p:spPr>
            <a:xfrm flipH="1" flipV="1">
              <a:off x="6201129" y="5044707"/>
              <a:ext cx="536931" cy="330057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Прямая соединительная линия 41">
              <a:extLst>
                <a:ext uri="{FF2B5EF4-FFF2-40B4-BE49-F238E27FC236}">
                  <a16:creationId xmlns:a16="http://schemas.microsoft.com/office/drawing/2014/main" id="{50EF6765-73BD-8040-B5E6-4C156E936D91}"/>
                </a:ext>
              </a:extLst>
            </p:cNvPr>
            <p:cNvCxnSpPr>
              <a:cxnSpLocks/>
              <a:stCxn id="245" idx="6"/>
              <a:endCxn id="247" idx="1"/>
            </p:cNvCxnSpPr>
            <p:nvPr/>
          </p:nvCxnSpPr>
          <p:spPr>
            <a:xfrm>
              <a:off x="6478552" y="4304703"/>
              <a:ext cx="418163" cy="435175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Прямая соединительная линия 42">
              <a:extLst>
                <a:ext uri="{FF2B5EF4-FFF2-40B4-BE49-F238E27FC236}">
                  <a16:creationId xmlns:a16="http://schemas.microsoft.com/office/drawing/2014/main" id="{DD244B25-2D8D-2044-AA31-D80F5C1EE638}"/>
                </a:ext>
              </a:extLst>
            </p:cNvPr>
            <p:cNvCxnSpPr>
              <a:stCxn id="241" idx="6"/>
              <a:endCxn id="244" idx="3"/>
            </p:cNvCxnSpPr>
            <p:nvPr/>
          </p:nvCxnSpPr>
          <p:spPr>
            <a:xfrm flipV="1">
              <a:off x="5136818" y="5044707"/>
              <a:ext cx="952126" cy="313748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Прямая соединительная линия 43">
              <a:extLst>
                <a:ext uri="{FF2B5EF4-FFF2-40B4-BE49-F238E27FC236}">
                  <a16:creationId xmlns:a16="http://schemas.microsoft.com/office/drawing/2014/main" id="{982CA334-DADF-4D4E-90EA-7EB501649265}"/>
                </a:ext>
              </a:extLst>
            </p:cNvPr>
            <p:cNvCxnSpPr>
              <a:stCxn id="240" idx="5"/>
              <a:endCxn id="244" idx="2"/>
            </p:cNvCxnSpPr>
            <p:nvPr/>
          </p:nvCxnSpPr>
          <p:spPr>
            <a:xfrm>
              <a:off x="5529411" y="4778173"/>
              <a:ext cx="536299" cy="210442"/>
            </a:xfrm>
            <a:prstGeom prst="line">
              <a:avLst/>
            </a:prstGeom>
            <a:ln w="6350"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Прямая соединительная линия 44">
              <a:extLst>
                <a:ext uri="{FF2B5EF4-FFF2-40B4-BE49-F238E27FC236}">
                  <a16:creationId xmlns:a16="http://schemas.microsoft.com/office/drawing/2014/main" id="{B940D990-A4C9-9A4D-AF68-C4585CB94FDA}"/>
                </a:ext>
              </a:extLst>
            </p:cNvPr>
            <p:cNvCxnSpPr>
              <a:stCxn id="245" idx="3"/>
              <a:endCxn id="244" idx="0"/>
            </p:cNvCxnSpPr>
            <p:nvPr/>
          </p:nvCxnSpPr>
          <p:spPr>
            <a:xfrm flipH="1">
              <a:off x="6145037" y="4360795"/>
              <a:ext cx="198095" cy="548492"/>
            </a:xfrm>
            <a:prstGeom prst="line">
              <a:avLst/>
            </a:prstGeom>
            <a:ln w="6350"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Прямая соединительная линия 45">
              <a:extLst>
                <a:ext uri="{FF2B5EF4-FFF2-40B4-BE49-F238E27FC236}">
                  <a16:creationId xmlns:a16="http://schemas.microsoft.com/office/drawing/2014/main" id="{C37D75DE-13D6-4741-8628-A0E378845ACE}"/>
                </a:ext>
              </a:extLst>
            </p:cNvPr>
            <p:cNvCxnSpPr>
              <a:stCxn id="237" idx="6"/>
              <a:endCxn id="245" idx="1"/>
            </p:cNvCxnSpPr>
            <p:nvPr/>
          </p:nvCxnSpPr>
          <p:spPr>
            <a:xfrm>
              <a:off x="4531205" y="3804132"/>
              <a:ext cx="1811927" cy="444478"/>
            </a:xfrm>
            <a:prstGeom prst="line">
              <a:avLst/>
            </a:prstGeom>
            <a:ln w="6350"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B59819D6-481B-9748-8A31-00556BBFF95B}"/>
                </a:ext>
              </a:extLst>
            </p:cNvPr>
            <p:cNvGrpSpPr/>
            <p:nvPr/>
          </p:nvGrpSpPr>
          <p:grpSpPr>
            <a:xfrm>
              <a:off x="4427186" y="3498271"/>
              <a:ext cx="49383" cy="197532"/>
              <a:chOff x="4286552" y="2601893"/>
              <a:chExt cx="49383" cy="197532"/>
            </a:xfrm>
            <a:solidFill>
              <a:schemeClr val="bg1">
                <a:lumMod val="75000"/>
              </a:schemeClr>
            </a:solidFill>
          </p:grpSpPr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4E1E413A-935B-A84B-BD99-490DE1A288BA}"/>
                  </a:ext>
                </a:extLst>
              </p:cNvPr>
              <p:cNvSpPr/>
              <p:nvPr/>
            </p:nvSpPr>
            <p:spPr>
              <a:xfrm>
                <a:off x="4286552" y="2601893"/>
                <a:ext cx="49383" cy="4938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090D21EE-F2DD-6147-A0AA-0FC7C856D2B9}"/>
                  </a:ext>
                </a:extLst>
              </p:cNvPr>
              <p:cNvSpPr/>
              <p:nvPr/>
            </p:nvSpPr>
            <p:spPr>
              <a:xfrm>
                <a:off x="4286552" y="2651276"/>
                <a:ext cx="49383" cy="4938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0BDDEDF9-4D0B-1B45-BF95-24F192A546DD}"/>
                  </a:ext>
                </a:extLst>
              </p:cNvPr>
              <p:cNvSpPr/>
              <p:nvPr/>
            </p:nvSpPr>
            <p:spPr>
              <a:xfrm>
                <a:off x="4286552" y="2700659"/>
                <a:ext cx="49383" cy="4938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B28CA675-08E4-CB44-8B9F-D2DE2F48F588}"/>
                  </a:ext>
                </a:extLst>
              </p:cNvPr>
              <p:cNvSpPr/>
              <p:nvPr/>
            </p:nvSpPr>
            <p:spPr>
              <a:xfrm>
                <a:off x="4286552" y="2750042"/>
                <a:ext cx="49383" cy="4938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DC175034-C730-BF41-835C-61F990118750}"/>
                </a:ext>
              </a:extLst>
            </p:cNvPr>
            <p:cNvGrpSpPr/>
            <p:nvPr/>
          </p:nvGrpSpPr>
          <p:grpSpPr>
            <a:xfrm>
              <a:off x="5169812" y="3784918"/>
              <a:ext cx="49383" cy="197532"/>
              <a:chOff x="4286552" y="2601893"/>
              <a:chExt cx="49383" cy="197532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1514A1E8-A85A-4844-B26B-3803A603BD59}"/>
                  </a:ext>
                </a:extLst>
              </p:cNvPr>
              <p:cNvSpPr/>
              <p:nvPr/>
            </p:nvSpPr>
            <p:spPr>
              <a:xfrm>
                <a:off x="4286552" y="2601893"/>
                <a:ext cx="49383" cy="4938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213F10F4-5E32-514B-A309-4AA687F81FA5}"/>
                  </a:ext>
                </a:extLst>
              </p:cNvPr>
              <p:cNvSpPr/>
              <p:nvPr/>
            </p:nvSpPr>
            <p:spPr>
              <a:xfrm>
                <a:off x="4286552" y="2651276"/>
                <a:ext cx="49383" cy="4938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A0082E11-271B-B745-9A2A-0CA8FF261571}"/>
                  </a:ext>
                </a:extLst>
              </p:cNvPr>
              <p:cNvSpPr/>
              <p:nvPr/>
            </p:nvSpPr>
            <p:spPr>
              <a:xfrm>
                <a:off x="4286552" y="2700659"/>
                <a:ext cx="49383" cy="4938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A4C6ABD6-DF20-AA43-9158-12F17CF53252}"/>
                  </a:ext>
                </a:extLst>
              </p:cNvPr>
              <p:cNvSpPr/>
              <p:nvPr/>
            </p:nvSpPr>
            <p:spPr>
              <a:xfrm>
                <a:off x="4286552" y="2750042"/>
                <a:ext cx="49383" cy="4938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5" name="Group 274">
              <a:extLst>
                <a:ext uri="{FF2B5EF4-FFF2-40B4-BE49-F238E27FC236}">
                  <a16:creationId xmlns:a16="http://schemas.microsoft.com/office/drawing/2014/main" id="{A3458578-1F3B-F74C-95AE-9AC59F374359}"/>
                </a:ext>
              </a:extLst>
            </p:cNvPr>
            <p:cNvGrpSpPr/>
            <p:nvPr/>
          </p:nvGrpSpPr>
          <p:grpSpPr>
            <a:xfrm>
              <a:off x="5025446" y="5052037"/>
              <a:ext cx="49383" cy="197532"/>
              <a:chOff x="4286552" y="2601893"/>
              <a:chExt cx="49383" cy="19753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84B60753-917F-2049-A00B-39720ADDFC96}"/>
                  </a:ext>
                </a:extLst>
              </p:cNvPr>
              <p:cNvSpPr/>
              <p:nvPr/>
            </p:nvSpPr>
            <p:spPr>
              <a:xfrm>
                <a:off x="4286552" y="2601893"/>
                <a:ext cx="49383" cy="4938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6E2FE7FC-A8BD-E241-AEBB-25A9B9FC07D1}"/>
                  </a:ext>
                </a:extLst>
              </p:cNvPr>
              <p:cNvSpPr/>
              <p:nvPr/>
            </p:nvSpPr>
            <p:spPr>
              <a:xfrm>
                <a:off x="4286552" y="2651276"/>
                <a:ext cx="49383" cy="4938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60D7608D-03D9-9342-AF59-8027CB30661A}"/>
                  </a:ext>
                </a:extLst>
              </p:cNvPr>
              <p:cNvSpPr/>
              <p:nvPr/>
            </p:nvSpPr>
            <p:spPr>
              <a:xfrm>
                <a:off x="4286552" y="2700659"/>
                <a:ext cx="49383" cy="4938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5CCE5562-5CCF-924F-BF69-F2001844CC66}"/>
                  </a:ext>
                </a:extLst>
              </p:cNvPr>
              <p:cNvSpPr/>
              <p:nvPr/>
            </p:nvSpPr>
            <p:spPr>
              <a:xfrm>
                <a:off x="4286552" y="2750042"/>
                <a:ext cx="49383" cy="4938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6C7D100B-0DD9-2D42-ADF2-3F18119D711A}"/>
                </a:ext>
              </a:extLst>
            </p:cNvPr>
            <p:cNvGrpSpPr/>
            <p:nvPr/>
          </p:nvGrpSpPr>
          <p:grpSpPr>
            <a:xfrm>
              <a:off x="6118593" y="4686735"/>
              <a:ext cx="49383" cy="197532"/>
              <a:chOff x="4286552" y="2601893"/>
              <a:chExt cx="49383" cy="19753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7B979101-665D-2142-AB4A-6C6CCD8AD7A7}"/>
                  </a:ext>
                </a:extLst>
              </p:cNvPr>
              <p:cNvSpPr/>
              <p:nvPr/>
            </p:nvSpPr>
            <p:spPr>
              <a:xfrm>
                <a:off x="4286552" y="2601893"/>
                <a:ext cx="49383" cy="4938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24FEBE3B-BE23-1840-8060-C66C13C211ED}"/>
                  </a:ext>
                </a:extLst>
              </p:cNvPr>
              <p:cNvSpPr/>
              <p:nvPr/>
            </p:nvSpPr>
            <p:spPr>
              <a:xfrm>
                <a:off x="4286552" y="2651276"/>
                <a:ext cx="49383" cy="4938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FF41B6A4-962A-F845-B41E-AD4A80A6E5C5}"/>
                  </a:ext>
                </a:extLst>
              </p:cNvPr>
              <p:cNvSpPr/>
              <p:nvPr/>
            </p:nvSpPr>
            <p:spPr>
              <a:xfrm>
                <a:off x="4286552" y="2700659"/>
                <a:ext cx="49383" cy="4938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03618215-52CF-8343-9B22-0A581D9F9F48}"/>
                  </a:ext>
                </a:extLst>
              </p:cNvPr>
              <p:cNvSpPr/>
              <p:nvPr/>
            </p:nvSpPr>
            <p:spPr>
              <a:xfrm>
                <a:off x="4286552" y="2750042"/>
                <a:ext cx="49383" cy="4938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94437CF0-419A-CF44-985C-B7BD264461FB}"/>
                </a:ext>
              </a:extLst>
            </p:cNvPr>
            <p:cNvGrpSpPr/>
            <p:nvPr/>
          </p:nvGrpSpPr>
          <p:grpSpPr>
            <a:xfrm>
              <a:off x="4298450" y="4387911"/>
              <a:ext cx="49383" cy="197532"/>
              <a:chOff x="4286552" y="2601893"/>
              <a:chExt cx="49383" cy="197532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17AB9979-BC6C-6442-A1D7-FF045A30109C}"/>
                  </a:ext>
                </a:extLst>
              </p:cNvPr>
              <p:cNvSpPr/>
              <p:nvPr/>
            </p:nvSpPr>
            <p:spPr>
              <a:xfrm>
                <a:off x="4286552" y="2601893"/>
                <a:ext cx="49383" cy="4938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A82A81FF-0578-4342-B0A8-4F988353142C}"/>
                  </a:ext>
                </a:extLst>
              </p:cNvPr>
              <p:cNvSpPr/>
              <p:nvPr/>
            </p:nvSpPr>
            <p:spPr>
              <a:xfrm>
                <a:off x="4286552" y="2651276"/>
                <a:ext cx="49383" cy="4938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6DE37D4C-CB4A-084B-867D-41447FCD37B1}"/>
                  </a:ext>
                </a:extLst>
              </p:cNvPr>
              <p:cNvSpPr/>
              <p:nvPr/>
            </p:nvSpPr>
            <p:spPr>
              <a:xfrm>
                <a:off x="4286552" y="2700659"/>
                <a:ext cx="49383" cy="4938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Rectangle 288">
                <a:extLst>
                  <a:ext uri="{FF2B5EF4-FFF2-40B4-BE49-F238E27FC236}">
                    <a16:creationId xmlns:a16="http://schemas.microsoft.com/office/drawing/2014/main" id="{8F4A5C97-DE2F-CB4D-9F7C-237055454C2F}"/>
                  </a:ext>
                </a:extLst>
              </p:cNvPr>
              <p:cNvSpPr/>
              <p:nvPr/>
            </p:nvSpPr>
            <p:spPr>
              <a:xfrm>
                <a:off x="4286552" y="2750042"/>
                <a:ext cx="49383" cy="4938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A72E7EB3-B645-B64D-A8A9-8E1E89A409C4}"/>
                </a:ext>
              </a:extLst>
            </p:cNvPr>
            <p:cNvGrpSpPr/>
            <p:nvPr/>
          </p:nvGrpSpPr>
          <p:grpSpPr>
            <a:xfrm>
              <a:off x="4593168" y="5764141"/>
              <a:ext cx="49383" cy="197532"/>
              <a:chOff x="4286552" y="2601893"/>
              <a:chExt cx="49383" cy="197532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0BE7DB94-5FE7-3044-B86D-A9B7B1F81D96}"/>
                  </a:ext>
                </a:extLst>
              </p:cNvPr>
              <p:cNvSpPr/>
              <p:nvPr/>
            </p:nvSpPr>
            <p:spPr>
              <a:xfrm>
                <a:off x="4286552" y="2601893"/>
                <a:ext cx="49383" cy="4938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B5487F32-EF7C-6C43-BAE1-8051CFBF5707}"/>
                  </a:ext>
                </a:extLst>
              </p:cNvPr>
              <p:cNvSpPr/>
              <p:nvPr/>
            </p:nvSpPr>
            <p:spPr>
              <a:xfrm>
                <a:off x="4286552" y="2651276"/>
                <a:ext cx="49383" cy="4938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Rectangle 292">
                <a:extLst>
                  <a:ext uri="{FF2B5EF4-FFF2-40B4-BE49-F238E27FC236}">
                    <a16:creationId xmlns:a16="http://schemas.microsoft.com/office/drawing/2014/main" id="{9BBC06E6-7378-124D-AEEF-A376E85E0220}"/>
                  </a:ext>
                </a:extLst>
              </p:cNvPr>
              <p:cNvSpPr/>
              <p:nvPr/>
            </p:nvSpPr>
            <p:spPr>
              <a:xfrm>
                <a:off x="4286552" y="2700659"/>
                <a:ext cx="49383" cy="4938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51D89B18-EADD-724C-B354-A9D079E52ECB}"/>
                  </a:ext>
                </a:extLst>
              </p:cNvPr>
              <p:cNvSpPr/>
              <p:nvPr/>
            </p:nvSpPr>
            <p:spPr>
              <a:xfrm>
                <a:off x="4286552" y="2750042"/>
                <a:ext cx="49383" cy="4938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F14AB4E7-35A4-2344-9B1F-5881DC77F866}"/>
                </a:ext>
              </a:extLst>
            </p:cNvPr>
            <p:cNvGrpSpPr/>
            <p:nvPr/>
          </p:nvGrpSpPr>
          <p:grpSpPr>
            <a:xfrm>
              <a:off x="5582983" y="5531311"/>
              <a:ext cx="49383" cy="197532"/>
              <a:chOff x="4286552" y="2601893"/>
              <a:chExt cx="49383" cy="197532"/>
            </a:xfrm>
            <a:solidFill>
              <a:schemeClr val="bg1">
                <a:lumMod val="75000"/>
              </a:schemeClr>
            </a:solidFill>
          </p:grpSpPr>
          <p:sp>
            <p:nvSpPr>
              <p:cNvPr id="296" name="Rectangle 295">
                <a:extLst>
                  <a:ext uri="{FF2B5EF4-FFF2-40B4-BE49-F238E27FC236}">
                    <a16:creationId xmlns:a16="http://schemas.microsoft.com/office/drawing/2014/main" id="{4987AE1D-47A4-9C47-8925-182286401C7E}"/>
                  </a:ext>
                </a:extLst>
              </p:cNvPr>
              <p:cNvSpPr/>
              <p:nvPr/>
            </p:nvSpPr>
            <p:spPr>
              <a:xfrm>
                <a:off x="4286552" y="2601893"/>
                <a:ext cx="49383" cy="4938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4C044E15-AC00-1140-A959-1FD15B94BF5C}"/>
                  </a:ext>
                </a:extLst>
              </p:cNvPr>
              <p:cNvSpPr/>
              <p:nvPr/>
            </p:nvSpPr>
            <p:spPr>
              <a:xfrm>
                <a:off x="4286552" y="2651276"/>
                <a:ext cx="49383" cy="4938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77AD372A-BABB-B84D-8FE4-E723D189B96D}"/>
                  </a:ext>
                </a:extLst>
              </p:cNvPr>
              <p:cNvSpPr/>
              <p:nvPr/>
            </p:nvSpPr>
            <p:spPr>
              <a:xfrm>
                <a:off x="4286552" y="2700659"/>
                <a:ext cx="49383" cy="4938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BB62A5A3-8788-CA4B-8B04-8AA94A414A18}"/>
                  </a:ext>
                </a:extLst>
              </p:cNvPr>
              <p:cNvSpPr/>
              <p:nvPr/>
            </p:nvSpPr>
            <p:spPr>
              <a:xfrm>
                <a:off x="4286552" y="2750042"/>
                <a:ext cx="49383" cy="4938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4FB98409-30B6-8F4D-B791-E494B1B7A587}"/>
                </a:ext>
              </a:extLst>
            </p:cNvPr>
            <p:cNvGrpSpPr/>
            <p:nvPr/>
          </p:nvGrpSpPr>
          <p:grpSpPr>
            <a:xfrm>
              <a:off x="5479432" y="4423524"/>
              <a:ext cx="49383" cy="197532"/>
              <a:chOff x="4286552" y="2601893"/>
              <a:chExt cx="49383" cy="197532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AE59F5E0-283C-D845-9880-F6590FACECB2}"/>
                  </a:ext>
                </a:extLst>
              </p:cNvPr>
              <p:cNvSpPr/>
              <p:nvPr/>
            </p:nvSpPr>
            <p:spPr>
              <a:xfrm>
                <a:off x="4286552" y="2601893"/>
                <a:ext cx="49383" cy="4938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98A52E69-0AD3-EA47-B315-3DD1C9A7689F}"/>
                  </a:ext>
                </a:extLst>
              </p:cNvPr>
              <p:cNvSpPr/>
              <p:nvPr/>
            </p:nvSpPr>
            <p:spPr>
              <a:xfrm>
                <a:off x="4286552" y="2651276"/>
                <a:ext cx="49383" cy="4938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8A1A8C0F-7F72-1946-A691-DF68542C3CD4}"/>
                  </a:ext>
                </a:extLst>
              </p:cNvPr>
              <p:cNvSpPr/>
              <p:nvPr/>
            </p:nvSpPr>
            <p:spPr>
              <a:xfrm>
                <a:off x="4286552" y="2700659"/>
                <a:ext cx="49383" cy="4938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A1B275B2-30FC-6346-8BED-0A9A878F77CD}"/>
                  </a:ext>
                </a:extLst>
              </p:cNvPr>
              <p:cNvSpPr/>
              <p:nvPr/>
            </p:nvSpPr>
            <p:spPr>
              <a:xfrm>
                <a:off x="4286552" y="2750042"/>
                <a:ext cx="49383" cy="4938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A92BD689-77B7-E644-9092-E1991E93DCFE}"/>
                </a:ext>
              </a:extLst>
            </p:cNvPr>
            <p:cNvGrpSpPr/>
            <p:nvPr/>
          </p:nvGrpSpPr>
          <p:grpSpPr>
            <a:xfrm>
              <a:off x="6406141" y="3944841"/>
              <a:ext cx="49383" cy="197532"/>
              <a:chOff x="4286552" y="2601893"/>
              <a:chExt cx="49383" cy="19753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B03ECAC0-93B0-D145-AF0A-31C1342FC697}"/>
                  </a:ext>
                </a:extLst>
              </p:cNvPr>
              <p:cNvSpPr/>
              <p:nvPr/>
            </p:nvSpPr>
            <p:spPr>
              <a:xfrm>
                <a:off x="4286552" y="2601893"/>
                <a:ext cx="49383" cy="4938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CA89C02C-F93A-F64F-BD99-C8EB099AFE7E}"/>
                  </a:ext>
                </a:extLst>
              </p:cNvPr>
              <p:cNvSpPr/>
              <p:nvPr/>
            </p:nvSpPr>
            <p:spPr>
              <a:xfrm>
                <a:off x="4286552" y="2651276"/>
                <a:ext cx="49383" cy="4938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587C4DBA-D969-3B48-BA63-AE887F4C3DB7}"/>
                  </a:ext>
                </a:extLst>
              </p:cNvPr>
              <p:cNvSpPr/>
              <p:nvPr/>
            </p:nvSpPr>
            <p:spPr>
              <a:xfrm>
                <a:off x="4286552" y="2700659"/>
                <a:ext cx="49383" cy="4938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32C5C5B8-F76E-8B42-9D9C-5BB2A93C3A70}"/>
                  </a:ext>
                </a:extLst>
              </p:cNvPr>
              <p:cNvSpPr/>
              <p:nvPr/>
            </p:nvSpPr>
            <p:spPr>
              <a:xfrm>
                <a:off x="4286552" y="2750042"/>
                <a:ext cx="49383" cy="4938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0" name="Group 309">
              <a:extLst>
                <a:ext uri="{FF2B5EF4-FFF2-40B4-BE49-F238E27FC236}">
                  <a16:creationId xmlns:a16="http://schemas.microsoft.com/office/drawing/2014/main" id="{B74B3ED1-F69F-284C-A888-40D3EE78C2F5}"/>
                </a:ext>
              </a:extLst>
            </p:cNvPr>
            <p:cNvGrpSpPr/>
            <p:nvPr/>
          </p:nvGrpSpPr>
          <p:grpSpPr>
            <a:xfrm>
              <a:off x="6922189" y="4470368"/>
              <a:ext cx="49383" cy="197532"/>
              <a:chOff x="4286552" y="2601893"/>
              <a:chExt cx="49383" cy="197532"/>
            </a:xfrm>
            <a:solidFill>
              <a:schemeClr val="bg1">
                <a:lumMod val="75000"/>
              </a:schemeClr>
            </a:solidFill>
          </p:grpSpPr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F5A58F1E-EE09-CD4D-A88E-6F1BC29EAEBD}"/>
                  </a:ext>
                </a:extLst>
              </p:cNvPr>
              <p:cNvSpPr/>
              <p:nvPr/>
            </p:nvSpPr>
            <p:spPr>
              <a:xfrm>
                <a:off x="4286552" y="2601893"/>
                <a:ext cx="49383" cy="4938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1C2D084E-E631-444B-9356-E123711F5CA4}"/>
                  </a:ext>
                </a:extLst>
              </p:cNvPr>
              <p:cNvSpPr/>
              <p:nvPr/>
            </p:nvSpPr>
            <p:spPr>
              <a:xfrm>
                <a:off x="4286552" y="2651276"/>
                <a:ext cx="49383" cy="4938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6EB9E1F2-978D-3444-B24A-9D5D95280131}"/>
                  </a:ext>
                </a:extLst>
              </p:cNvPr>
              <p:cNvSpPr/>
              <p:nvPr/>
            </p:nvSpPr>
            <p:spPr>
              <a:xfrm>
                <a:off x="4286552" y="2700659"/>
                <a:ext cx="49383" cy="4938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FA085A27-EDB3-E045-8B63-C244F72E9ACA}"/>
                  </a:ext>
                </a:extLst>
              </p:cNvPr>
              <p:cNvSpPr/>
              <p:nvPr/>
            </p:nvSpPr>
            <p:spPr>
              <a:xfrm>
                <a:off x="4286552" y="2750042"/>
                <a:ext cx="49383" cy="4938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ABF7B76F-F343-9B46-B1BB-72D37B4EA7E5}"/>
                </a:ext>
              </a:extLst>
            </p:cNvPr>
            <p:cNvGrpSpPr/>
            <p:nvPr/>
          </p:nvGrpSpPr>
          <p:grpSpPr>
            <a:xfrm>
              <a:off x="6735919" y="5127811"/>
              <a:ext cx="49383" cy="197532"/>
              <a:chOff x="4286552" y="2601893"/>
              <a:chExt cx="49383" cy="197532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BAF55D81-457A-5A4C-A959-F720349DFE0B}"/>
                  </a:ext>
                </a:extLst>
              </p:cNvPr>
              <p:cNvSpPr/>
              <p:nvPr/>
            </p:nvSpPr>
            <p:spPr>
              <a:xfrm>
                <a:off x="4286552" y="2601893"/>
                <a:ext cx="49383" cy="4938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FC2BF2E1-105F-394E-A7D0-6075E0F35DDB}"/>
                  </a:ext>
                </a:extLst>
              </p:cNvPr>
              <p:cNvSpPr/>
              <p:nvPr/>
            </p:nvSpPr>
            <p:spPr>
              <a:xfrm>
                <a:off x="4286552" y="2651276"/>
                <a:ext cx="49383" cy="4938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49311091-8567-B34F-AAC7-D63B075AA2D6}"/>
                  </a:ext>
                </a:extLst>
              </p:cNvPr>
              <p:cNvSpPr/>
              <p:nvPr/>
            </p:nvSpPr>
            <p:spPr>
              <a:xfrm>
                <a:off x="4286552" y="2700659"/>
                <a:ext cx="49383" cy="4938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1B6843D2-4D7E-C642-8CE3-F499E394E707}"/>
                  </a:ext>
                </a:extLst>
              </p:cNvPr>
              <p:cNvSpPr/>
              <p:nvPr/>
            </p:nvSpPr>
            <p:spPr>
              <a:xfrm>
                <a:off x="4286552" y="2750042"/>
                <a:ext cx="49383" cy="4938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20" name="Прямая со стрелкой 55">
            <a:extLst>
              <a:ext uri="{FF2B5EF4-FFF2-40B4-BE49-F238E27FC236}">
                <a16:creationId xmlns:a16="http://schemas.microsoft.com/office/drawing/2014/main" id="{42839DCB-8BF7-3846-8E36-5BCD96E7CE5B}"/>
              </a:ext>
            </a:extLst>
          </p:cNvPr>
          <p:cNvCxnSpPr>
            <a:cxnSpLocks/>
          </p:cNvCxnSpPr>
          <p:nvPr/>
        </p:nvCxnSpPr>
        <p:spPr>
          <a:xfrm>
            <a:off x="3444285" y="4872182"/>
            <a:ext cx="821554" cy="0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Прямая со стрелкой 55">
            <a:extLst>
              <a:ext uri="{FF2B5EF4-FFF2-40B4-BE49-F238E27FC236}">
                <a16:creationId xmlns:a16="http://schemas.microsoft.com/office/drawing/2014/main" id="{147E3BD7-FE66-194C-9F61-733EA4A64993}"/>
              </a:ext>
            </a:extLst>
          </p:cNvPr>
          <p:cNvCxnSpPr>
            <a:cxnSpLocks/>
          </p:cNvCxnSpPr>
          <p:nvPr/>
        </p:nvCxnSpPr>
        <p:spPr>
          <a:xfrm>
            <a:off x="7014849" y="4801406"/>
            <a:ext cx="828286" cy="0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Rectangle 321">
            <a:extLst>
              <a:ext uri="{FF2B5EF4-FFF2-40B4-BE49-F238E27FC236}">
                <a16:creationId xmlns:a16="http://schemas.microsoft.com/office/drawing/2014/main" id="{5DEE8FD0-0D6D-B048-BCB6-5D6AE4798209}"/>
              </a:ext>
            </a:extLst>
          </p:cNvPr>
          <p:cNvSpPr/>
          <p:nvPr/>
        </p:nvSpPr>
        <p:spPr>
          <a:xfrm>
            <a:off x="2423696" y="2395294"/>
            <a:ext cx="5450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Считаем </a:t>
            </a:r>
            <a:r>
              <a:rPr lang="ru-RU" sz="2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эмбеддинги</a:t>
            </a:r>
            <a:r>
              <a:rPr lang="ru-RU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sz="2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графовыми</a:t>
            </a:r>
            <a:r>
              <a:rPr lang="ru-RU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свёртками</a:t>
            </a:r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23" name="Левая круглая скобка 53">
            <a:extLst>
              <a:ext uri="{FF2B5EF4-FFF2-40B4-BE49-F238E27FC236}">
                <a16:creationId xmlns:a16="http://schemas.microsoft.com/office/drawing/2014/main" id="{E6DCCC27-05CA-CC43-8501-5CB0E117146A}"/>
              </a:ext>
            </a:extLst>
          </p:cNvPr>
          <p:cNvSpPr/>
          <p:nvPr/>
        </p:nvSpPr>
        <p:spPr>
          <a:xfrm rot="10800000">
            <a:off x="8533013" y="2918238"/>
            <a:ext cx="398105" cy="2264718"/>
          </a:xfrm>
          <a:prstGeom prst="leftBracket">
            <a:avLst/>
          </a:prstGeom>
          <a:ln w="38100">
            <a:solidFill>
              <a:srgbClr val="DD64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41CEAE14-4F5D-8E45-B209-4181E8DD5FC2}"/>
              </a:ext>
            </a:extLst>
          </p:cNvPr>
          <p:cNvSpPr/>
          <p:nvPr/>
        </p:nvSpPr>
        <p:spPr>
          <a:xfrm>
            <a:off x="9027669" y="3165218"/>
            <a:ext cx="24600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Строим бинарный классификатор:</a:t>
            </a:r>
          </a:p>
          <a:p>
            <a:r>
              <a:rPr lang="ru-RU" sz="2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эмбеддинг</a:t>
            </a:r>
            <a:r>
              <a:rPr lang="ru-RU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из перемешанного графа или нет</a:t>
            </a:r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03144DF6-4DF1-1E4C-A540-6AC43D661B9F}"/>
              </a:ext>
            </a:extLst>
          </p:cNvPr>
          <p:cNvSpPr/>
          <p:nvPr/>
        </p:nvSpPr>
        <p:spPr>
          <a:xfrm>
            <a:off x="2108075" y="5386699"/>
            <a:ext cx="22634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Перемешиваем признаки вершин</a:t>
            </a:r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75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" grpId="0"/>
      <p:bldP spid="323" grpId="0" animBg="1"/>
      <p:bldP spid="324" grpId="0"/>
      <p:bldP spid="3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0" y="365125"/>
            <a:ext cx="10598150" cy="1325563"/>
          </a:xfrm>
        </p:spPr>
        <p:txBody>
          <a:bodyPr/>
          <a:lstStyle/>
          <a:p>
            <a:r>
              <a:rPr lang="en-US" dirty="0"/>
              <a:t>DGI: </a:t>
            </a:r>
            <a:r>
              <a:rPr lang="ru-RU" dirty="0"/>
              <a:t>асимптотика</a:t>
            </a:r>
            <a:r>
              <a:rPr lang="en-US" dirty="0"/>
              <a:t> </a:t>
            </a:r>
            <a:r>
              <a:rPr lang="ru-RU" dirty="0"/>
              <a:t>и практика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16" name="Объект 11"/>
          <p:cNvSpPr>
            <a:spLocks noGrp="1"/>
          </p:cNvSpPr>
          <p:nvPr>
            <p:ph idx="1"/>
          </p:nvPr>
        </p:nvSpPr>
        <p:spPr>
          <a:xfrm>
            <a:off x="685546" y="1678184"/>
            <a:ext cx="11721349" cy="446861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/>
              <a:t>Можно делать для больших графов </a:t>
            </a:r>
            <a:r>
              <a:rPr lang="ru-RU" dirty="0">
                <a:sym typeface="Wingdings" pitchFamily="2" charset="2"/>
              </a:rPr>
              <a:t>:)</a:t>
            </a:r>
            <a:endParaRPr lang="en-US" dirty="0"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«Размазывает» информацию по графу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sym typeface="Wingdings" pitchFamily="2" charset="2"/>
              </a:rPr>
              <a:t>Нетривиальное обучение</a:t>
            </a:r>
            <a:r>
              <a:rPr lang="en-US" dirty="0">
                <a:sym typeface="Wingdings" pitchFamily="2" charset="2"/>
              </a:rPr>
              <a:t> – </a:t>
            </a:r>
            <a:r>
              <a:rPr lang="ru-RU" dirty="0">
                <a:sym typeface="Wingdings" pitchFamily="2" charset="2"/>
              </a:rPr>
              <a:t>нужен </a:t>
            </a:r>
            <a:r>
              <a:rPr lang="en-US" dirty="0">
                <a:sym typeface="Wingdings" pitchFamily="2" charset="2"/>
              </a:rPr>
              <a:t>early stopping</a:t>
            </a:r>
            <a:r>
              <a:rPr lang="ru-RU" dirty="0">
                <a:sym typeface="Wingdings" pitchFamily="2" charset="2"/>
              </a:rPr>
              <a:t> :(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705B6A-0D77-BC40-9D3E-B49CA0C2656D}"/>
              </a:ext>
            </a:extLst>
          </p:cNvPr>
          <p:cNvSpPr txBox="1"/>
          <p:nvPr/>
        </p:nvSpPr>
        <p:spPr>
          <a:xfrm>
            <a:off x="677414" y="6369634"/>
            <a:ext cx="46826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Deep Graph Infomax.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Veličković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al., ICLR 2019.</a:t>
            </a:r>
          </a:p>
        </p:txBody>
      </p:sp>
    </p:spTree>
    <p:extLst>
      <p:ext uri="{BB962C8B-B14F-4D97-AF65-F5344CB8AC3E}">
        <p14:creationId xmlns:p14="http://schemas.microsoft.com/office/powerpoint/2010/main" val="28899738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0" y="365125"/>
            <a:ext cx="10598150" cy="1325563"/>
          </a:xfrm>
        </p:spPr>
        <p:txBody>
          <a:bodyPr/>
          <a:lstStyle/>
          <a:p>
            <a:r>
              <a:rPr lang="en-US" dirty="0"/>
              <a:t>Deep Modularity Networks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34</a:t>
            </a:fld>
            <a:endParaRPr lang="ru-RU" dirty="0"/>
          </a:p>
        </p:txBody>
      </p:sp>
      <p:sp>
        <p:nvSpPr>
          <p:cNvPr id="16" name="Объект 11"/>
          <p:cNvSpPr>
            <a:spLocks noGrp="1"/>
          </p:cNvSpPr>
          <p:nvPr>
            <p:ph idx="1"/>
          </p:nvPr>
        </p:nvSpPr>
        <p:spPr>
          <a:xfrm>
            <a:off x="685546" y="1678185"/>
            <a:ext cx="11381318" cy="633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ru-RU" dirty="0"/>
              <a:t>Учимся </a:t>
            </a:r>
            <a:r>
              <a:rPr lang="ru-RU" dirty="0" err="1"/>
              <a:t>кластеризовывать</a:t>
            </a:r>
            <a:r>
              <a:rPr lang="ru-RU" dirty="0"/>
              <a:t> граф</a:t>
            </a:r>
            <a:r>
              <a:rPr lang="en-US" dirty="0"/>
              <a:t>”</a:t>
            </a:r>
            <a:endParaRPr lang="ru-RU" dirty="0"/>
          </a:p>
        </p:txBody>
      </p:sp>
      <p:sp>
        <p:nvSpPr>
          <p:cNvPr id="119" name="TextBox 118"/>
          <p:cNvSpPr txBox="1"/>
          <p:nvPr/>
        </p:nvSpPr>
        <p:spPr>
          <a:xfrm>
            <a:off x="677414" y="6369634"/>
            <a:ext cx="6849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Graph Clustering with Graph Neural Networks. Tsitsulin et al.,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arXiv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2020.</a:t>
            </a:r>
          </a:p>
        </p:txBody>
      </p:sp>
      <p:cxnSp>
        <p:nvCxnSpPr>
          <p:cNvPr id="357" name="Прямая соединительная линия 106">
            <a:extLst>
              <a:ext uri="{FF2B5EF4-FFF2-40B4-BE49-F238E27FC236}">
                <a16:creationId xmlns:a16="http://schemas.microsoft.com/office/drawing/2014/main" id="{767E2A70-CB79-124D-8E95-7F6F2285D785}"/>
              </a:ext>
            </a:extLst>
          </p:cNvPr>
          <p:cNvCxnSpPr>
            <a:stCxn id="367" idx="0"/>
            <a:endCxn id="368" idx="3"/>
          </p:cNvCxnSpPr>
          <p:nvPr/>
        </p:nvCxnSpPr>
        <p:spPr>
          <a:xfrm flipV="1">
            <a:off x="2636699" y="3468391"/>
            <a:ext cx="198095" cy="54849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Прямая соединительная линия 91">
            <a:extLst>
              <a:ext uri="{FF2B5EF4-FFF2-40B4-BE49-F238E27FC236}">
                <a16:creationId xmlns:a16="http://schemas.microsoft.com/office/drawing/2014/main" id="{F33F4EC6-934A-2140-BFEE-6ED1549F2C42}"/>
              </a:ext>
            </a:extLst>
          </p:cNvPr>
          <p:cNvCxnSpPr>
            <a:stCxn id="363" idx="5"/>
            <a:endCxn id="367" idx="2"/>
          </p:cNvCxnSpPr>
          <p:nvPr/>
        </p:nvCxnSpPr>
        <p:spPr>
          <a:xfrm>
            <a:off x="2021074" y="3885767"/>
            <a:ext cx="536298" cy="21044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Прямая соединительная линия 92">
            <a:extLst>
              <a:ext uri="{FF2B5EF4-FFF2-40B4-BE49-F238E27FC236}">
                <a16:creationId xmlns:a16="http://schemas.microsoft.com/office/drawing/2014/main" id="{BDE5ED2C-4709-DE43-BD0A-A6AE10022C8F}"/>
              </a:ext>
            </a:extLst>
          </p:cNvPr>
          <p:cNvCxnSpPr>
            <a:stCxn id="360" idx="6"/>
            <a:endCxn id="362" idx="2"/>
          </p:cNvCxnSpPr>
          <p:nvPr/>
        </p:nvCxnSpPr>
        <p:spPr>
          <a:xfrm>
            <a:off x="1022867" y="2911727"/>
            <a:ext cx="594521" cy="283060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0" name="Овал 17">
            <a:extLst>
              <a:ext uri="{FF2B5EF4-FFF2-40B4-BE49-F238E27FC236}">
                <a16:creationId xmlns:a16="http://schemas.microsoft.com/office/drawing/2014/main" id="{0F57999C-88FA-2348-81BA-287CAFEF90B6}"/>
              </a:ext>
            </a:extLst>
          </p:cNvPr>
          <p:cNvSpPr/>
          <p:nvPr/>
        </p:nvSpPr>
        <p:spPr>
          <a:xfrm>
            <a:off x="864213" y="2832400"/>
            <a:ext cx="158654" cy="1586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1" name="Овал 18">
            <a:extLst>
              <a:ext uri="{FF2B5EF4-FFF2-40B4-BE49-F238E27FC236}">
                <a16:creationId xmlns:a16="http://schemas.microsoft.com/office/drawing/2014/main" id="{8A8CDDB3-A109-7B48-85F5-372B704DCD0D}"/>
              </a:ext>
            </a:extLst>
          </p:cNvPr>
          <p:cNvSpPr/>
          <p:nvPr/>
        </p:nvSpPr>
        <p:spPr>
          <a:xfrm>
            <a:off x="866772" y="3606729"/>
            <a:ext cx="158654" cy="1586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2" name="Овал 19">
            <a:extLst>
              <a:ext uri="{FF2B5EF4-FFF2-40B4-BE49-F238E27FC236}">
                <a16:creationId xmlns:a16="http://schemas.microsoft.com/office/drawing/2014/main" id="{8A2D5C1B-E2C4-5344-8DAA-13E7B07E0BB8}"/>
              </a:ext>
            </a:extLst>
          </p:cNvPr>
          <p:cNvSpPr/>
          <p:nvPr/>
        </p:nvSpPr>
        <p:spPr>
          <a:xfrm>
            <a:off x="1617388" y="3115460"/>
            <a:ext cx="158654" cy="1586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3" name="Овал 20">
            <a:extLst>
              <a:ext uri="{FF2B5EF4-FFF2-40B4-BE49-F238E27FC236}">
                <a16:creationId xmlns:a16="http://schemas.microsoft.com/office/drawing/2014/main" id="{DC65D0BE-7584-1E47-9994-8FABB3FBF7A0}"/>
              </a:ext>
            </a:extLst>
          </p:cNvPr>
          <p:cNvSpPr/>
          <p:nvPr/>
        </p:nvSpPr>
        <p:spPr>
          <a:xfrm>
            <a:off x="1885654" y="3750347"/>
            <a:ext cx="158654" cy="1586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4" name="Овал 21">
            <a:extLst>
              <a:ext uri="{FF2B5EF4-FFF2-40B4-BE49-F238E27FC236}">
                <a16:creationId xmlns:a16="http://schemas.microsoft.com/office/drawing/2014/main" id="{AEC1A3B1-F34A-554F-91A9-F1DAF64B948F}"/>
              </a:ext>
            </a:extLst>
          </p:cNvPr>
          <p:cNvSpPr/>
          <p:nvPr/>
        </p:nvSpPr>
        <p:spPr>
          <a:xfrm>
            <a:off x="1469826" y="4386723"/>
            <a:ext cx="158654" cy="1586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5" name="Овал 22">
            <a:extLst>
              <a:ext uri="{FF2B5EF4-FFF2-40B4-BE49-F238E27FC236}">
                <a16:creationId xmlns:a16="http://schemas.microsoft.com/office/drawing/2014/main" id="{D0179CF2-C283-C444-B4D6-8B7558101EBE}"/>
              </a:ext>
            </a:extLst>
          </p:cNvPr>
          <p:cNvSpPr/>
          <p:nvPr/>
        </p:nvSpPr>
        <p:spPr>
          <a:xfrm>
            <a:off x="1054852" y="5117726"/>
            <a:ext cx="158654" cy="1586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6" name="Овал 23">
            <a:extLst>
              <a:ext uri="{FF2B5EF4-FFF2-40B4-BE49-F238E27FC236}">
                <a16:creationId xmlns:a16="http://schemas.microsoft.com/office/drawing/2014/main" id="{59685698-1E59-BE47-880B-6FBB6AC2B282}"/>
              </a:ext>
            </a:extLst>
          </p:cNvPr>
          <p:cNvSpPr/>
          <p:nvPr/>
        </p:nvSpPr>
        <p:spPr>
          <a:xfrm>
            <a:off x="2022982" y="4872182"/>
            <a:ext cx="158654" cy="1586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7" name="Овал 24">
            <a:extLst>
              <a:ext uri="{FF2B5EF4-FFF2-40B4-BE49-F238E27FC236}">
                <a16:creationId xmlns:a16="http://schemas.microsoft.com/office/drawing/2014/main" id="{354A847A-9FB3-5348-9CFB-EF8303A457EB}"/>
              </a:ext>
            </a:extLst>
          </p:cNvPr>
          <p:cNvSpPr/>
          <p:nvPr/>
        </p:nvSpPr>
        <p:spPr>
          <a:xfrm>
            <a:off x="2557372" y="4016883"/>
            <a:ext cx="158654" cy="1586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8" name="Овал 25">
            <a:extLst>
              <a:ext uri="{FF2B5EF4-FFF2-40B4-BE49-F238E27FC236}">
                <a16:creationId xmlns:a16="http://schemas.microsoft.com/office/drawing/2014/main" id="{64A410B9-C7B3-7B46-A1F3-8AAF91ABC100}"/>
              </a:ext>
            </a:extLst>
          </p:cNvPr>
          <p:cNvSpPr/>
          <p:nvPr/>
        </p:nvSpPr>
        <p:spPr>
          <a:xfrm>
            <a:off x="2811560" y="3332971"/>
            <a:ext cx="158654" cy="1586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9" name="Овал 26">
            <a:extLst>
              <a:ext uri="{FF2B5EF4-FFF2-40B4-BE49-F238E27FC236}">
                <a16:creationId xmlns:a16="http://schemas.microsoft.com/office/drawing/2014/main" id="{1F560AF3-B55E-4747-BCEF-D4BE0B158A57}"/>
              </a:ext>
            </a:extLst>
          </p:cNvPr>
          <p:cNvSpPr/>
          <p:nvPr/>
        </p:nvSpPr>
        <p:spPr>
          <a:xfrm>
            <a:off x="3206488" y="4459125"/>
            <a:ext cx="158654" cy="1586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0" name="Овал 27">
            <a:extLst>
              <a:ext uri="{FF2B5EF4-FFF2-40B4-BE49-F238E27FC236}">
                <a16:creationId xmlns:a16="http://schemas.microsoft.com/office/drawing/2014/main" id="{5B503DBA-C44A-6641-9984-7E6ED72540EA}"/>
              </a:ext>
            </a:extLst>
          </p:cNvPr>
          <p:cNvSpPr/>
          <p:nvPr/>
        </p:nvSpPr>
        <p:spPr>
          <a:xfrm>
            <a:off x="3365143" y="3824239"/>
            <a:ext cx="158654" cy="1586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1" name="Прямая соединительная линия 28">
            <a:extLst>
              <a:ext uri="{FF2B5EF4-FFF2-40B4-BE49-F238E27FC236}">
                <a16:creationId xmlns:a16="http://schemas.microsoft.com/office/drawing/2014/main" id="{DBFE93A9-A2BE-7E4F-8D5F-DB353AD4C829}"/>
              </a:ext>
            </a:extLst>
          </p:cNvPr>
          <p:cNvCxnSpPr>
            <a:stCxn id="363" idx="4"/>
            <a:endCxn id="364" idx="0"/>
          </p:cNvCxnSpPr>
          <p:nvPr/>
        </p:nvCxnSpPr>
        <p:spPr>
          <a:xfrm flipH="1">
            <a:off x="1549153" y="3909002"/>
            <a:ext cx="415828" cy="477721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Прямая соединительная линия 29">
            <a:extLst>
              <a:ext uri="{FF2B5EF4-FFF2-40B4-BE49-F238E27FC236}">
                <a16:creationId xmlns:a16="http://schemas.microsoft.com/office/drawing/2014/main" id="{A5636CFA-4609-E848-90F4-41BF9F837270}"/>
              </a:ext>
            </a:extLst>
          </p:cNvPr>
          <p:cNvCxnSpPr>
            <a:stCxn id="361" idx="4"/>
            <a:endCxn id="364" idx="1"/>
          </p:cNvCxnSpPr>
          <p:nvPr/>
        </p:nvCxnSpPr>
        <p:spPr>
          <a:xfrm>
            <a:off x="946100" y="3765383"/>
            <a:ext cx="546961" cy="6445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Прямая соединительная линия 30">
            <a:extLst>
              <a:ext uri="{FF2B5EF4-FFF2-40B4-BE49-F238E27FC236}">
                <a16:creationId xmlns:a16="http://schemas.microsoft.com/office/drawing/2014/main" id="{360256C3-49E6-7A4C-9A2C-1C95B115EC3A}"/>
              </a:ext>
            </a:extLst>
          </p:cNvPr>
          <p:cNvCxnSpPr>
            <a:stCxn id="363" idx="0"/>
            <a:endCxn id="362" idx="4"/>
          </p:cNvCxnSpPr>
          <p:nvPr/>
        </p:nvCxnSpPr>
        <p:spPr>
          <a:xfrm flipH="1" flipV="1">
            <a:off x="1696717" y="3274115"/>
            <a:ext cx="268265" cy="476233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Прямая соединительная линия 31">
            <a:extLst>
              <a:ext uri="{FF2B5EF4-FFF2-40B4-BE49-F238E27FC236}">
                <a16:creationId xmlns:a16="http://schemas.microsoft.com/office/drawing/2014/main" id="{67016B97-E0AA-AF48-BFDD-47EC8A578F30}"/>
              </a:ext>
            </a:extLst>
          </p:cNvPr>
          <p:cNvCxnSpPr>
            <a:stCxn id="360" idx="6"/>
            <a:endCxn id="362" idx="2"/>
          </p:cNvCxnSpPr>
          <p:nvPr/>
        </p:nvCxnSpPr>
        <p:spPr>
          <a:xfrm>
            <a:off x="1022867" y="2911727"/>
            <a:ext cx="594522" cy="283060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Прямая соединительная линия 32">
            <a:extLst>
              <a:ext uri="{FF2B5EF4-FFF2-40B4-BE49-F238E27FC236}">
                <a16:creationId xmlns:a16="http://schemas.microsoft.com/office/drawing/2014/main" id="{59178946-2B2C-A649-B9EC-A2C039E05066}"/>
              </a:ext>
            </a:extLst>
          </p:cNvPr>
          <p:cNvCxnSpPr>
            <a:stCxn id="360" idx="4"/>
            <a:endCxn id="361" idx="0"/>
          </p:cNvCxnSpPr>
          <p:nvPr/>
        </p:nvCxnSpPr>
        <p:spPr>
          <a:xfrm>
            <a:off x="943540" y="2991054"/>
            <a:ext cx="2559" cy="6156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Прямая соединительная линия 33">
            <a:extLst>
              <a:ext uri="{FF2B5EF4-FFF2-40B4-BE49-F238E27FC236}">
                <a16:creationId xmlns:a16="http://schemas.microsoft.com/office/drawing/2014/main" id="{F3759905-DB25-8148-B363-12AF2285A962}"/>
              </a:ext>
            </a:extLst>
          </p:cNvPr>
          <p:cNvCxnSpPr>
            <a:stCxn id="360" idx="5"/>
            <a:endCxn id="363" idx="1"/>
          </p:cNvCxnSpPr>
          <p:nvPr/>
        </p:nvCxnSpPr>
        <p:spPr>
          <a:xfrm>
            <a:off x="999633" y="2967820"/>
            <a:ext cx="909255" cy="80576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Прямая соединительная линия 35">
            <a:extLst>
              <a:ext uri="{FF2B5EF4-FFF2-40B4-BE49-F238E27FC236}">
                <a16:creationId xmlns:a16="http://schemas.microsoft.com/office/drawing/2014/main" id="{42318F79-7B6F-014B-8764-0C8F769DAAFE}"/>
              </a:ext>
            </a:extLst>
          </p:cNvPr>
          <p:cNvCxnSpPr>
            <a:stCxn id="362" idx="3"/>
            <a:endCxn id="361" idx="7"/>
          </p:cNvCxnSpPr>
          <p:nvPr/>
        </p:nvCxnSpPr>
        <p:spPr>
          <a:xfrm flipH="1">
            <a:off x="1002192" y="3250880"/>
            <a:ext cx="638432" cy="37908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Прямая соединительная линия 36">
            <a:extLst>
              <a:ext uri="{FF2B5EF4-FFF2-40B4-BE49-F238E27FC236}">
                <a16:creationId xmlns:a16="http://schemas.microsoft.com/office/drawing/2014/main" id="{12392070-43B2-654C-94CF-5199435F033D}"/>
              </a:ext>
            </a:extLst>
          </p:cNvPr>
          <p:cNvCxnSpPr>
            <a:stCxn id="365" idx="0"/>
            <a:endCxn id="364" idx="3"/>
          </p:cNvCxnSpPr>
          <p:nvPr/>
        </p:nvCxnSpPr>
        <p:spPr>
          <a:xfrm flipV="1">
            <a:off x="1134180" y="4522142"/>
            <a:ext cx="358880" cy="59558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Прямая соединительная линия 37">
            <a:extLst>
              <a:ext uri="{FF2B5EF4-FFF2-40B4-BE49-F238E27FC236}">
                <a16:creationId xmlns:a16="http://schemas.microsoft.com/office/drawing/2014/main" id="{5B309CD1-6C72-5748-8FDE-2057E8709BCA}"/>
              </a:ext>
            </a:extLst>
          </p:cNvPr>
          <p:cNvCxnSpPr>
            <a:stCxn id="365" idx="6"/>
            <a:endCxn id="366" idx="2"/>
          </p:cNvCxnSpPr>
          <p:nvPr/>
        </p:nvCxnSpPr>
        <p:spPr>
          <a:xfrm flipV="1">
            <a:off x="1213507" y="4951509"/>
            <a:ext cx="809476" cy="24554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Прямая соединительная линия 38">
            <a:extLst>
              <a:ext uri="{FF2B5EF4-FFF2-40B4-BE49-F238E27FC236}">
                <a16:creationId xmlns:a16="http://schemas.microsoft.com/office/drawing/2014/main" id="{B18CBA05-9D83-624D-A774-45D354FF3F1A}"/>
              </a:ext>
            </a:extLst>
          </p:cNvPr>
          <p:cNvCxnSpPr>
            <a:stCxn id="364" idx="5"/>
            <a:endCxn id="366" idx="1"/>
          </p:cNvCxnSpPr>
          <p:nvPr/>
        </p:nvCxnSpPr>
        <p:spPr>
          <a:xfrm>
            <a:off x="1605246" y="4522142"/>
            <a:ext cx="440971" cy="3732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Прямая соединительная линия 39">
            <a:extLst>
              <a:ext uri="{FF2B5EF4-FFF2-40B4-BE49-F238E27FC236}">
                <a16:creationId xmlns:a16="http://schemas.microsoft.com/office/drawing/2014/main" id="{46E2E4D0-2098-2547-8277-D8D9996A1184}"/>
              </a:ext>
            </a:extLst>
          </p:cNvPr>
          <p:cNvCxnSpPr>
            <a:stCxn id="369" idx="0"/>
            <a:endCxn id="370" idx="4"/>
          </p:cNvCxnSpPr>
          <p:nvPr/>
        </p:nvCxnSpPr>
        <p:spPr>
          <a:xfrm flipV="1">
            <a:off x="3285816" y="3982892"/>
            <a:ext cx="158654" cy="47623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Прямая соединительная линия 40">
            <a:extLst>
              <a:ext uri="{FF2B5EF4-FFF2-40B4-BE49-F238E27FC236}">
                <a16:creationId xmlns:a16="http://schemas.microsoft.com/office/drawing/2014/main" id="{E604E62B-C70B-8347-B323-4D1720E369B8}"/>
              </a:ext>
            </a:extLst>
          </p:cNvPr>
          <p:cNvCxnSpPr>
            <a:stCxn id="369" idx="1"/>
            <a:endCxn id="367" idx="5"/>
          </p:cNvCxnSpPr>
          <p:nvPr/>
        </p:nvCxnSpPr>
        <p:spPr>
          <a:xfrm flipH="1" flipV="1">
            <a:off x="2692791" y="4152302"/>
            <a:ext cx="536931" cy="330057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Прямая соединительная линия 41">
            <a:extLst>
              <a:ext uri="{FF2B5EF4-FFF2-40B4-BE49-F238E27FC236}">
                <a16:creationId xmlns:a16="http://schemas.microsoft.com/office/drawing/2014/main" id="{39E5CA62-6915-9E4F-9CD2-32A589D6DFDA}"/>
              </a:ext>
            </a:extLst>
          </p:cNvPr>
          <p:cNvCxnSpPr>
            <a:stCxn id="368" idx="6"/>
            <a:endCxn id="370" idx="1"/>
          </p:cNvCxnSpPr>
          <p:nvPr/>
        </p:nvCxnSpPr>
        <p:spPr>
          <a:xfrm>
            <a:off x="2970214" y="3412298"/>
            <a:ext cx="418163" cy="435175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Прямая соединительная линия 42">
            <a:extLst>
              <a:ext uri="{FF2B5EF4-FFF2-40B4-BE49-F238E27FC236}">
                <a16:creationId xmlns:a16="http://schemas.microsoft.com/office/drawing/2014/main" id="{DE652DAA-277F-FB41-B5A0-31B4B26A8EE9}"/>
              </a:ext>
            </a:extLst>
          </p:cNvPr>
          <p:cNvCxnSpPr>
            <a:stCxn id="364" idx="6"/>
            <a:endCxn id="367" idx="3"/>
          </p:cNvCxnSpPr>
          <p:nvPr/>
        </p:nvCxnSpPr>
        <p:spPr>
          <a:xfrm flipV="1">
            <a:off x="1628480" y="4152302"/>
            <a:ext cx="952126" cy="313748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Прямая соединительная линия 43">
            <a:extLst>
              <a:ext uri="{FF2B5EF4-FFF2-40B4-BE49-F238E27FC236}">
                <a16:creationId xmlns:a16="http://schemas.microsoft.com/office/drawing/2014/main" id="{F31D79C8-D650-D146-AC1E-7A6AF599E9E5}"/>
              </a:ext>
            </a:extLst>
          </p:cNvPr>
          <p:cNvCxnSpPr>
            <a:stCxn id="363" idx="5"/>
            <a:endCxn id="367" idx="2"/>
          </p:cNvCxnSpPr>
          <p:nvPr/>
        </p:nvCxnSpPr>
        <p:spPr>
          <a:xfrm>
            <a:off x="2021073" y="3885768"/>
            <a:ext cx="536299" cy="210442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Прямая соединительная линия 44">
            <a:extLst>
              <a:ext uri="{FF2B5EF4-FFF2-40B4-BE49-F238E27FC236}">
                <a16:creationId xmlns:a16="http://schemas.microsoft.com/office/drawing/2014/main" id="{8F71021F-C733-2A49-AB9F-398D07659677}"/>
              </a:ext>
            </a:extLst>
          </p:cNvPr>
          <p:cNvCxnSpPr>
            <a:stCxn id="368" idx="3"/>
            <a:endCxn id="367" idx="0"/>
          </p:cNvCxnSpPr>
          <p:nvPr/>
        </p:nvCxnSpPr>
        <p:spPr>
          <a:xfrm flipH="1">
            <a:off x="2636699" y="3468390"/>
            <a:ext cx="198095" cy="548492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Прямая соединительная линия 45">
            <a:extLst>
              <a:ext uri="{FF2B5EF4-FFF2-40B4-BE49-F238E27FC236}">
                <a16:creationId xmlns:a16="http://schemas.microsoft.com/office/drawing/2014/main" id="{510CEF32-B979-C64C-9327-CFFA123524CB}"/>
              </a:ext>
            </a:extLst>
          </p:cNvPr>
          <p:cNvCxnSpPr>
            <a:stCxn id="360" idx="6"/>
            <a:endCxn id="368" idx="1"/>
          </p:cNvCxnSpPr>
          <p:nvPr/>
        </p:nvCxnSpPr>
        <p:spPr>
          <a:xfrm>
            <a:off x="1022867" y="2911727"/>
            <a:ext cx="1811927" cy="444478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67D83AC0-8433-9A4B-BE98-B7D9C361F564}"/>
              </a:ext>
            </a:extLst>
          </p:cNvPr>
          <p:cNvGrpSpPr/>
          <p:nvPr/>
        </p:nvGrpSpPr>
        <p:grpSpPr>
          <a:xfrm>
            <a:off x="918848" y="2605866"/>
            <a:ext cx="49383" cy="197532"/>
            <a:chOff x="4286552" y="2601893"/>
            <a:chExt cx="49383" cy="197532"/>
          </a:xfrm>
          <a:solidFill>
            <a:schemeClr val="bg1">
              <a:lumMod val="75000"/>
            </a:schemeClr>
          </a:solidFill>
        </p:grpSpPr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5C0506F6-E5E7-6A42-966B-9D5CCE6D8DD0}"/>
                </a:ext>
              </a:extLst>
            </p:cNvPr>
            <p:cNvSpPr/>
            <p:nvPr/>
          </p:nvSpPr>
          <p:spPr>
            <a:xfrm>
              <a:off x="4286552" y="2601893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>
              <a:extLst>
                <a:ext uri="{FF2B5EF4-FFF2-40B4-BE49-F238E27FC236}">
                  <a16:creationId xmlns:a16="http://schemas.microsoft.com/office/drawing/2014/main" id="{FCCA3A35-DCAE-F24C-AF10-F218EBF99DE0}"/>
                </a:ext>
              </a:extLst>
            </p:cNvPr>
            <p:cNvSpPr/>
            <p:nvPr/>
          </p:nvSpPr>
          <p:spPr>
            <a:xfrm>
              <a:off x="4286552" y="2651276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>
              <a:extLst>
                <a:ext uri="{FF2B5EF4-FFF2-40B4-BE49-F238E27FC236}">
                  <a16:creationId xmlns:a16="http://schemas.microsoft.com/office/drawing/2014/main" id="{5B04B072-22A7-3041-8571-F04362FD68AF}"/>
                </a:ext>
              </a:extLst>
            </p:cNvPr>
            <p:cNvSpPr/>
            <p:nvPr/>
          </p:nvSpPr>
          <p:spPr>
            <a:xfrm>
              <a:off x="4286552" y="2700659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BFBD816D-E985-E441-906E-C5D5A783AC40}"/>
                </a:ext>
              </a:extLst>
            </p:cNvPr>
            <p:cNvSpPr/>
            <p:nvPr/>
          </p:nvSpPr>
          <p:spPr>
            <a:xfrm>
              <a:off x="4286552" y="2750042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3" name="Group 392">
            <a:extLst>
              <a:ext uri="{FF2B5EF4-FFF2-40B4-BE49-F238E27FC236}">
                <a16:creationId xmlns:a16="http://schemas.microsoft.com/office/drawing/2014/main" id="{56345B19-FEC9-374F-BB74-2DF3582ED2B8}"/>
              </a:ext>
            </a:extLst>
          </p:cNvPr>
          <p:cNvGrpSpPr/>
          <p:nvPr/>
        </p:nvGrpSpPr>
        <p:grpSpPr>
          <a:xfrm>
            <a:off x="1661474" y="2892513"/>
            <a:ext cx="49383" cy="197532"/>
            <a:chOff x="4286552" y="2601893"/>
            <a:chExt cx="49383" cy="197532"/>
          </a:xfrm>
          <a:solidFill>
            <a:schemeClr val="bg1">
              <a:lumMod val="75000"/>
            </a:schemeClr>
          </a:solidFill>
        </p:grpSpPr>
        <p:sp>
          <p:nvSpPr>
            <p:cNvPr id="394" name="Rectangle 393">
              <a:extLst>
                <a:ext uri="{FF2B5EF4-FFF2-40B4-BE49-F238E27FC236}">
                  <a16:creationId xmlns:a16="http://schemas.microsoft.com/office/drawing/2014/main" id="{E35632AC-554F-A142-8DE5-D48A5BE56DEF}"/>
                </a:ext>
              </a:extLst>
            </p:cNvPr>
            <p:cNvSpPr/>
            <p:nvPr/>
          </p:nvSpPr>
          <p:spPr>
            <a:xfrm>
              <a:off x="4286552" y="2601893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497D5513-9E5D-8340-9907-65369CC19E0E}"/>
                </a:ext>
              </a:extLst>
            </p:cNvPr>
            <p:cNvSpPr/>
            <p:nvPr/>
          </p:nvSpPr>
          <p:spPr>
            <a:xfrm>
              <a:off x="4286552" y="2651276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>
              <a:extLst>
                <a:ext uri="{FF2B5EF4-FFF2-40B4-BE49-F238E27FC236}">
                  <a16:creationId xmlns:a16="http://schemas.microsoft.com/office/drawing/2014/main" id="{3320A952-B94E-3E4E-9FA6-46296355FBD4}"/>
                </a:ext>
              </a:extLst>
            </p:cNvPr>
            <p:cNvSpPr/>
            <p:nvPr/>
          </p:nvSpPr>
          <p:spPr>
            <a:xfrm>
              <a:off x="4286552" y="2700659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>
              <a:extLst>
                <a:ext uri="{FF2B5EF4-FFF2-40B4-BE49-F238E27FC236}">
                  <a16:creationId xmlns:a16="http://schemas.microsoft.com/office/drawing/2014/main" id="{988B9BC9-D7C9-7141-AB77-3A0CA9142AA0}"/>
                </a:ext>
              </a:extLst>
            </p:cNvPr>
            <p:cNvSpPr/>
            <p:nvPr/>
          </p:nvSpPr>
          <p:spPr>
            <a:xfrm>
              <a:off x="4286552" y="2750042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8" name="Group 397">
            <a:extLst>
              <a:ext uri="{FF2B5EF4-FFF2-40B4-BE49-F238E27FC236}">
                <a16:creationId xmlns:a16="http://schemas.microsoft.com/office/drawing/2014/main" id="{77AC9151-EA7C-764A-ACAA-BF42AEBC5725}"/>
              </a:ext>
            </a:extLst>
          </p:cNvPr>
          <p:cNvGrpSpPr/>
          <p:nvPr/>
        </p:nvGrpSpPr>
        <p:grpSpPr>
          <a:xfrm>
            <a:off x="1517108" y="4159632"/>
            <a:ext cx="49383" cy="197532"/>
            <a:chOff x="4286552" y="2601893"/>
            <a:chExt cx="49383" cy="19753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99" name="Rectangle 398">
              <a:extLst>
                <a:ext uri="{FF2B5EF4-FFF2-40B4-BE49-F238E27FC236}">
                  <a16:creationId xmlns:a16="http://schemas.microsoft.com/office/drawing/2014/main" id="{F99913E2-C8D3-9344-8D50-942B9B488A83}"/>
                </a:ext>
              </a:extLst>
            </p:cNvPr>
            <p:cNvSpPr/>
            <p:nvPr/>
          </p:nvSpPr>
          <p:spPr>
            <a:xfrm>
              <a:off x="4286552" y="2601893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id="{237E518D-A078-0E47-B12F-423537B38CC9}"/>
                </a:ext>
              </a:extLst>
            </p:cNvPr>
            <p:cNvSpPr/>
            <p:nvPr/>
          </p:nvSpPr>
          <p:spPr>
            <a:xfrm>
              <a:off x="4286552" y="2651276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3985EADA-2463-BE4B-9C08-1A830AC0AB77}"/>
                </a:ext>
              </a:extLst>
            </p:cNvPr>
            <p:cNvSpPr/>
            <p:nvPr/>
          </p:nvSpPr>
          <p:spPr>
            <a:xfrm>
              <a:off x="4286552" y="2700659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>
              <a:extLst>
                <a:ext uri="{FF2B5EF4-FFF2-40B4-BE49-F238E27FC236}">
                  <a16:creationId xmlns:a16="http://schemas.microsoft.com/office/drawing/2014/main" id="{FBE9C059-2D54-8540-ADBB-A30219546604}"/>
                </a:ext>
              </a:extLst>
            </p:cNvPr>
            <p:cNvSpPr/>
            <p:nvPr/>
          </p:nvSpPr>
          <p:spPr>
            <a:xfrm>
              <a:off x="4286552" y="2750042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340AD135-9073-7540-AA14-8F61004E14CA}"/>
              </a:ext>
            </a:extLst>
          </p:cNvPr>
          <p:cNvGrpSpPr/>
          <p:nvPr/>
        </p:nvGrpSpPr>
        <p:grpSpPr>
          <a:xfrm>
            <a:off x="2610255" y="3794330"/>
            <a:ext cx="49383" cy="197532"/>
            <a:chOff x="4286552" y="2601893"/>
            <a:chExt cx="49383" cy="197532"/>
          </a:xfrm>
          <a:solidFill>
            <a:schemeClr val="bg1">
              <a:lumMod val="50000"/>
            </a:schemeClr>
          </a:solidFill>
        </p:grpSpPr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52687D90-077B-094A-84B8-A9C9DA137B3E}"/>
                </a:ext>
              </a:extLst>
            </p:cNvPr>
            <p:cNvSpPr/>
            <p:nvPr/>
          </p:nvSpPr>
          <p:spPr>
            <a:xfrm>
              <a:off x="4286552" y="2601893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EAC8698A-74DA-5642-AF96-2BB5D14E4386}"/>
                </a:ext>
              </a:extLst>
            </p:cNvPr>
            <p:cNvSpPr/>
            <p:nvPr/>
          </p:nvSpPr>
          <p:spPr>
            <a:xfrm>
              <a:off x="4286552" y="2651276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>
              <a:extLst>
                <a:ext uri="{FF2B5EF4-FFF2-40B4-BE49-F238E27FC236}">
                  <a16:creationId xmlns:a16="http://schemas.microsoft.com/office/drawing/2014/main" id="{8A13AE76-3125-314A-A198-64FA50FF3D51}"/>
                </a:ext>
              </a:extLst>
            </p:cNvPr>
            <p:cNvSpPr/>
            <p:nvPr/>
          </p:nvSpPr>
          <p:spPr>
            <a:xfrm>
              <a:off x="4286552" y="2700659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FA747CCB-44F1-0441-ACAF-50F538772E5A}"/>
                </a:ext>
              </a:extLst>
            </p:cNvPr>
            <p:cNvSpPr/>
            <p:nvPr/>
          </p:nvSpPr>
          <p:spPr>
            <a:xfrm>
              <a:off x="4286552" y="2750042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8" name="Group 407">
            <a:extLst>
              <a:ext uri="{FF2B5EF4-FFF2-40B4-BE49-F238E27FC236}">
                <a16:creationId xmlns:a16="http://schemas.microsoft.com/office/drawing/2014/main" id="{5C13824B-20B5-5642-81FB-56EF0A8FB765}"/>
              </a:ext>
            </a:extLst>
          </p:cNvPr>
          <p:cNvGrpSpPr/>
          <p:nvPr/>
        </p:nvGrpSpPr>
        <p:grpSpPr>
          <a:xfrm>
            <a:off x="790112" y="3495506"/>
            <a:ext cx="49383" cy="197532"/>
            <a:chOff x="4286552" y="2601893"/>
            <a:chExt cx="49383" cy="19753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09" name="Rectangle 408">
              <a:extLst>
                <a:ext uri="{FF2B5EF4-FFF2-40B4-BE49-F238E27FC236}">
                  <a16:creationId xmlns:a16="http://schemas.microsoft.com/office/drawing/2014/main" id="{6EF67300-8A4D-014A-89D1-6C0056BF1681}"/>
                </a:ext>
              </a:extLst>
            </p:cNvPr>
            <p:cNvSpPr/>
            <p:nvPr/>
          </p:nvSpPr>
          <p:spPr>
            <a:xfrm>
              <a:off x="4286552" y="2601893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6CA600B1-D8C3-EB4F-9C29-59F02B7B0762}"/>
                </a:ext>
              </a:extLst>
            </p:cNvPr>
            <p:cNvSpPr/>
            <p:nvPr/>
          </p:nvSpPr>
          <p:spPr>
            <a:xfrm>
              <a:off x="4286552" y="2651276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>
              <a:extLst>
                <a:ext uri="{FF2B5EF4-FFF2-40B4-BE49-F238E27FC236}">
                  <a16:creationId xmlns:a16="http://schemas.microsoft.com/office/drawing/2014/main" id="{6CDD7A6A-65CF-C245-9D52-7A12855F5AA8}"/>
                </a:ext>
              </a:extLst>
            </p:cNvPr>
            <p:cNvSpPr/>
            <p:nvPr/>
          </p:nvSpPr>
          <p:spPr>
            <a:xfrm>
              <a:off x="4286552" y="2700659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>
              <a:extLst>
                <a:ext uri="{FF2B5EF4-FFF2-40B4-BE49-F238E27FC236}">
                  <a16:creationId xmlns:a16="http://schemas.microsoft.com/office/drawing/2014/main" id="{75D89F0A-0B10-8C4B-BCCB-39ADC9B2B999}"/>
                </a:ext>
              </a:extLst>
            </p:cNvPr>
            <p:cNvSpPr/>
            <p:nvPr/>
          </p:nvSpPr>
          <p:spPr>
            <a:xfrm>
              <a:off x="4286552" y="2750042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3" name="Group 412">
            <a:extLst>
              <a:ext uri="{FF2B5EF4-FFF2-40B4-BE49-F238E27FC236}">
                <a16:creationId xmlns:a16="http://schemas.microsoft.com/office/drawing/2014/main" id="{AD775CE4-59FB-8046-BA84-6CBA373B5583}"/>
              </a:ext>
            </a:extLst>
          </p:cNvPr>
          <p:cNvGrpSpPr/>
          <p:nvPr/>
        </p:nvGrpSpPr>
        <p:grpSpPr>
          <a:xfrm>
            <a:off x="1084830" y="4871736"/>
            <a:ext cx="49383" cy="197532"/>
            <a:chOff x="4286552" y="2601893"/>
            <a:chExt cx="49383" cy="197532"/>
          </a:xfrm>
          <a:solidFill>
            <a:schemeClr val="bg1">
              <a:lumMod val="75000"/>
            </a:schemeClr>
          </a:solidFill>
        </p:grpSpPr>
        <p:sp>
          <p:nvSpPr>
            <p:cNvPr id="414" name="Rectangle 413">
              <a:extLst>
                <a:ext uri="{FF2B5EF4-FFF2-40B4-BE49-F238E27FC236}">
                  <a16:creationId xmlns:a16="http://schemas.microsoft.com/office/drawing/2014/main" id="{6B5F1CA7-C7FF-B145-81E5-28B43CC73C5E}"/>
                </a:ext>
              </a:extLst>
            </p:cNvPr>
            <p:cNvSpPr/>
            <p:nvPr/>
          </p:nvSpPr>
          <p:spPr>
            <a:xfrm>
              <a:off x="4286552" y="2601893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>
              <a:extLst>
                <a:ext uri="{FF2B5EF4-FFF2-40B4-BE49-F238E27FC236}">
                  <a16:creationId xmlns:a16="http://schemas.microsoft.com/office/drawing/2014/main" id="{DF9DB79C-DCC4-5949-BF92-E85C93EE4EB5}"/>
                </a:ext>
              </a:extLst>
            </p:cNvPr>
            <p:cNvSpPr/>
            <p:nvPr/>
          </p:nvSpPr>
          <p:spPr>
            <a:xfrm>
              <a:off x="4286552" y="2651276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id="{663D6924-C7D3-CD46-90BB-6B8F37E8BBFF}"/>
                </a:ext>
              </a:extLst>
            </p:cNvPr>
            <p:cNvSpPr/>
            <p:nvPr/>
          </p:nvSpPr>
          <p:spPr>
            <a:xfrm>
              <a:off x="4286552" y="2700659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>
              <a:extLst>
                <a:ext uri="{FF2B5EF4-FFF2-40B4-BE49-F238E27FC236}">
                  <a16:creationId xmlns:a16="http://schemas.microsoft.com/office/drawing/2014/main" id="{7BD65CC3-9FDB-9542-AA01-CFC69651BE75}"/>
                </a:ext>
              </a:extLst>
            </p:cNvPr>
            <p:cNvSpPr/>
            <p:nvPr/>
          </p:nvSpPr>
          <p:spPr>
            <a:xfrm>
              <a:off x="4286552" y="2750042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587CA184-89BA-0D43-894D-25E4FCC51880}"/>
              </a:ext>
            </a:extLst>
          </p:cNvPr>
          <p:cNvGrpSpPr/>
          <p:nvPr/>
        </p:nvGrpSpPr>
        <p:grpSpPr>
          <a:xfrm>
            <a:off x="2074645" y="4638906"/>
            <a:ext cx="49383" cy="197532"/>
            <a:chOff x="4286552" y="2601893"/>
            <a:chExt cx="49383" cy="19753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19" name="Rectangle 418">
              <a:extLst>
                <a:ext uri="{FF2B5EF4-FFF2-40B4-BE49-F238E27FC236}">
                  <a16:creationId xmlns:a16="http://schemas.microsoft.com/office/drawing/2014/main" id="{E7A97DC4-C568-6945-AE3D-DC1B702CB3B8}"/>
                </a:ext>
              </a:extLst>
            </p:cNvPr>
            <p:cNvSpPr/>
            <p:nvPr/>
          </p:nvSpPr>
          <p:spPr>
            <a:xfrm>
              <a:off x="4286552" y="2601893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Rectangle 419">
              <a:extLst>
                <a:ext uri="{FF2B5EF4-FFF2-40B4-BE49-F238E27FC236}">
                  <a16:creationId xmlns:a16="http://schemas.microsoft.com/office/drawing/2014/main" id="{DD9BD228-7CF5-F64D-AF58-84350EF459F2}"/>
                </a:ext>
              </a:extLst>
            </p:cNvPr>
            <p:cNvSpPr/>
            <p:nvPr/>
          </p:nvSpPr>
          <p:spPr>
            <a:xfrm>
              <a:off x="4286552" y="2651276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Rectangle 420">
              <a:extLst>
                <a:ext uri="{FF2B5EF4-FFF2-40B4-BE49-F238E27FC236}">
                  <a16:creationId xmlns:a16="http://schemas.microsoft.com/office/drawing/2014/main" id="{EA99F648-8691-4641-AF8D-4FDAAF317709}"/>
                </a:ext>
              </a:extLst>
            </p:cNvPr>
            <p:cNvSpPr/>
            <p:nvPr/>
          </p:nvSpPr>
          <p:spPr>
            <a:xfrm>
              <a:off x="4286552" y="2700659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>
              <a:extLst>
                <a:ext uri="{FF2B5EF4-FFF2-40B4-BE49-F238E27FC236}">
                  <a16:creationId xmlns:a16="http://schemas.microsoft.com/office/drawing/2014/main" id="{693DCC67-20AD-B54F-A6F4-09B0F30B0FDF}"/>
                </a:ext>
              </a:extLst>
            </p:cNvPr>
            <p:cNvSpPr/>
            <p:nvPr/>
          </p:nvSpPr>
          <p:spPr>
            <a:xfrm>
              <a:off x="4286552" y="2750042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3" name="Group 422">
            <a:extLst>
              <a:ext uri="{FF2B5EF4-FFF2-40B4-BE49-F238E27FC236}">
                <a16:creationId xmlns:a16="http://schemas.microsoft.com/office/drawing/2014/main" id="{5984F664-288D-9743-9997-C9099979C561}"/>
              </a:ext>
            </a:extLst>
          </p:cNvPr>
          <p:cNvGrpSpPr/>
          <p:nvPr/>
        </p:nvGrpSpPr>
        <p:grpSpPr>
          <a:xfrm>
            <a:off x="1971094" y="3531119"/>
            <a:ext cx="49383" cy="197532"/>
            <a:chOff x="4286552" y="2601893"/>
            <a:chExt cx="49383" cy="197532"/>
          </a:xfrm>
          <a:solidFill>
            <a:schemeClr val="bg1">
              <a:lumMod val="75000"/>
            </a:schemeClr>
          </a:solidFill>
        </p:grpSpPr>
        <p:sp>
          <p:nvSpPr>
            <p:cNvPr id="424" name="Rectangle 423">
              <a:extLst>
                <a:ext uri="{FF2B5EF4-FFF2-40B4-BE49-F238E27FC236}">
                  <a16:creationId xmlns:a16="http://schemas.microsoft.com/office/drawing/2014/main" id="{6656DEDA-40DC-3A4D-AD0A-62E39E110D9D}"/>
                </a:ext>
              </a:extLst>
            </p:cNvPr>
            <p:cNvSpPr/>
            <p:nvPr/>
          </p:nvSpPr>
          <p:spPr>
            <a:xfrm>
              <a:off x="4286552" y="2601893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>
              <a:extLst>
                <a:ext uri="{FF2B5EF4-FFF2-40B4-BE49-F238E27FC236}">
                  <a16:creationId xmlns:a16="http://schemas.microsoft.com/office/drawing/2014/main" id="{E8F5BC36-838F-614A-BD39-8BE4B9AA7A2A}"/>
                </a:ext>
              </a:extLst>
            </p:cNvPr>
            <p:cNvSpPr/>
            <p:nvPr/>
          </p:nvSpPr>
          <p:spPr>
            <a:xfrm>
              <a:off x="4286552" y="2651276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>
              <a:extLst>
                <a:ext uri="{FF2B5EF4-FFF2-40B4-BE49-F238E27FC236}">
                  <a16:creationId xmlns:a16="http://schemas.microsoft.com/office/drawing/2014/main" id="{C90CBA43-AD15-1345-9402-62DEDC370190}"/>
                </a:ext>
              </a:extLst>
            </p:cNvPr>
            <p:cNvSpPr/>
            <p:nvPr/>
          </p:nvSpPr>
          <p:spPr>
            <a:xfrm>
              <a:off x="4286552" y="2700659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>
              <a:extLst>
                <a:ext uri="{FF2B5EF4-FFF2-40B4-BE49-F238E27FC236}">
                  <a16:creationId xmlns:a16="http://schemas.microsoft.com/office/drawing/2014/main" id="{96CDA678-AB13-1D4C-BE66-97DC2D9CED89}"/>
                </a:ext>
              </a:extLst>
            </p:cNvPr>
            <p:cNvSpPr/>
            <p:nvPr/>
          </p:nvSpPr>
          <p:spPr>
            <a:xfrm>
              <a:off x="4286552" y="2750042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8" name="Group 427">
            <a:extLst>
              <a:ext uri="{FF2B5EF4-FFF2-40B4-BE49-F238E27FC236}">
                <a16:creationId xmlns:a16="http://schemas.microsoft.com/office/drawing/2014/main" id="{C34DACA9-BC4E-D94F-A5C0-BFE7F7A3A5F5}"/>
              </a:ext>
            </a:extLst>
          </p:cNvPr>
          <p:cNvGrpSpPr/>
          <p:nvPr/>
        </p:nvGrpSpPr>
        <p:grpSpPr>
          <a:xfrm>
            <a:off x="2897803" y="3052436"/>
            <a:ext cx="49383" cy="197532"/>
            <a:chOff x="4286552" y="2601893"/>
            <a:chExt cx="49383" cy="19753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29" name="Rectangle 428">
              <a:extLst>
                <a:ext uri="{FF2B5EF4-FFF2-40B4-BE49-F238E27FC236}">
                  <a16:creationId xmlns:a16="http://schemas.microsoft.com/office/drawing/2014/main" id="{11D48C56-4F5C-8543-895C-A92B224075BA}"/>
                </a:ext>
              </a:extLst>
            </p:cNvPr>
            <p:cNvSpPr/>
            <p:nvPr/>
          </p:nvSpPr>
          <p:spPr>
            <a:xfrm>
              <a:off x="4286552" y="2601893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>
              <a:extLst>
                <a:ext uri="{FF2B5EF4-FFF2-40B4-BE49-F238E27FC236}">
                  <a16:creationId xmlns:a16="http://schemas.microsoft.com/office/drawing/2014/main" id="{95C6FDC4-0F45-EE4A-B18A-021B09D863B9}"/>
                </a:ext>
              </a:extLst>
            </p:cNvPr>
            <p:cNvSpPr/>
            <p:nvPr/>
          </p:nvSpPr>
          <p:spPr>
            <a:xfrm>
              <a:off x="4286552" y="2651276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>
              <a:extLst>
                <a:ext uri="{FF2B5EF4-FFF2-40B4-BE49-F238E27FC236}">
                  <a16:creationId xmlns:a16="http://schemas.microsoft.com/office/drawing/2014/main" id="{864FC5EA-788A-7542-B470-95E59623BC81}"/>
                </a:ext>
              </a:extLst>
            </p:cNvPr>
            <p:cNvSpPr/>
            <p:nvPr/>
          </p:nvSpPr>
          <p:spPr>
            <a:xfrm>
              <a:off x="4286552" y="2700659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>
              <a:extLst>
                <a:ext uri="{FF2B5EF4-FFF2-40B4-BE49-F238E27FC236}">
                  <a16:creationId xmlns:a16="http://schemas.microsoft.com/office/drawing/2014/main" id="{6BFC1401-A2F3-0D48-905F-C0328503589F}"/>
                </a:ext>
              </a:extLst>
            </p:cNvPr>
            <p:cNvSpPr/>
            <p:nvPr/>
          </p:nvSpPr>
          <p:spPr>
            <a:xfrm>
              <a:off x="4286552" y="2750042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3" name="Group 432">
            <a:extLst>
              <a:ext uri="{FF2B5EF4-FFF2-40B4-BE49-F238E27FC236}">
                <a16:creationId xmlns:a16="http://schemas.microsoft.com/office/drawing/2014/main" id="{83E5FD3F-1F0B-8E47-A4FD-4B22A93C87D8}"/>
              </a:ext>
            </a:extLst>
          </p:cNvPr>
          <p:cNvGrpSpPr/>
          <p:nvPr/>
        </p:nvGrpSpPr>
        <p:grpSpPr>
          <a:xfrm>
            <a:off x="3413851" y="3577963"/>
            <a:ext cx="49383" cy="197532"/>
            <a:chOff x="4286552" y="2601893"/>
            <a:chExt cx="49383" cy="19753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34" name="Rectangle 433">
              <a:extLst>
                <a:ext uri="{FF2B5EF4-FFF2-40B4-BE49-F238E27FC236}">
                  <a16:creationId xmlns:a16="http://schemas.microsoft.com/office/drawing/2014/main" id="{42C84A4A-B697-F94B-BD40-AFFB9DA4B3DC}"/>
                </a:ext>
              </a:extLst>
            </p:cNvPr>
            <p:cNvSpPr/>
            <p:nvPr/>
          </p:nvSpPr>
          <p:spPr>
            <a:xfrm>
              <a:off x="4286552" y="2601893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>
              <a:extLst>
                <a:ext uri="{FF2B5EF4-FFF2-40B4-BE49-F238E27FC236}">
                  <a16:creationId xmlns:a16="http://schemas.microsoft.com/office/drawing/2014/main" id="{DCB19D4B-F854-1743-A0D8-44BDED8B6314}"/>
                </a:ext>
              </a:extLst>
            </p:cNvPr>
            <p:cNvSpPr/>
            <p:nvPr/>
          </p:nvSpPr>
          <p:spPr>
            <a:xfrm>
              <a:off x="4286552" y="2651276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>
              <a:extLst>
                <a:ext uri="{FF2B5EF4-FFF2-40B4-BE49-F238E27FC236}">
                  <a16:creationId xmlns:a16="http://schemas.microsoft.com/office/drawing/2014/main" id="{68165002-78BA-484B-8374-9CE978C02342}"/>
                </a:ext>
              </a:extLst>
            </p:cNvPr>
            <p:cNvSpPr/>
            <p:nvPr/>
          </p:nvSpPr>
          <p:spPr>
            <a:xfrm>
              <a:off x="4286552" y="2700659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>
              <a:extLst>
                <a:ext uri="{FF2B5EF4-FFF2-40B4-BE49-F238E27FC236}">
                  <a16:creationId xmlns:a16="http://schemas.microsoft.com/office/drawing/2014/main" id="{BEBE5449-D4DB-A740-9699-CC35F86F0AB8}"/>
                </a:ext>
              </a:extLst>
            </p:cNvPr>
            <p:cNvSpPr/>
            <p:nvPr/>
          </p:nvSpPr>
          <p:spPr>
            <a:xfrm>
              <a:off x="4286552" y="2750042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8" name="Group 437">
            <a:extLst>
              <a:ext uri="{FF2B5EF4-FFF2-40B4-BE49-F238E27FC236}">
                <a16:creationId xmlns:a16="http://schemas.microsoft.com/office/drawing/2014/main" id="{F3C86A3F-7015-5C4E-B3C2-AD2D6B961415}"/>
              </a:ext>
            </a:extLst>
          </p:cNvPr>
          <p:cNvGrpSpPr/>
          <p:nvPr/>
        </p:nvGrpSpPr>
        <p:grpSpPr>
          <a:xfrm>
            <a:off x="3227581" y="4235406"/>
            <a:ext cx="49383" cy="197532"/>
            <a:chOff x="4286552" y="2601893"/>
            <a:chExt cx="49383" cy="19753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39" name="Rectangle 438">
              <a:extLst>
                <a:ext uri="{FF2B5EF4-FFF2-40B4-BE49-F238E27FC236}">
                  <a16:creationId xmlns:a16="http://schemas.microsoft.com/office/drawing/2014/main" id="{C2D99454-B569-AB49-8264-B0678F549613}"/>
                </a:ext>
              </a:extLst>
            </p:cNvPr>
            <p:cNvSpPr/>
            <p:nvPr/>
          </p:nvSpPr>
          <p:spPr>
            <a:xfrm>
              <a:off x="4286552" y="2601893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>
              <a:extLst>
                <a:ext uri="{FF2B5EF4-FFF2-40B4-BE49-F238E27FC236}">
                  <a16:creationId xmlns:a16="http://schemas.microsoft.com/office/drawing/2014/main" id="{D8EF728E-649A-F048-B52C-206C1EB2BFC5}"/>
                </a:ext>
              </a:extLst>
            </p:cNvPr>
            <p:cNvSpPr/>
            <p:nvPr/>
          </p:nvSpPr>
          <p:spPr>
            <a:xfrm>
              <a:off x="4286552" y="2651276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>
              <a:extLst>
                <a:ext uri="{FF2B5EF4-FFF2-40B4-BE49-F238E27FC236}">
                  <a16:creationId xmlns:a16="http://schemas.microsoft.com/office/drawing/2014/main" id="{8DA6D696-3CA5-B84C-90F5-FF0950974073}"/>
                </a:ext>
              </a:extLst>
            </p:cNvPr>
            <p:cNvSpPr/>
            <p:nvPr/>
          </p:nvSpPr>
          <p:spPr>
            <a:xfrm>
              <a:off x="4286552" y="2700659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>
              <a:extLst>
                <a:ext uri="{FF2B5EF4-FFF2-40B4-BE49-F238E27FC236}">
                  <a16:creationId xmlns:a16="http://schemas.microsoft.com/office/drawing/2014/main" id="{009C074E-CED4-3A4F-A97C-D6BE6031717E}"/>
                </a:ext>
              </a:extLst>
            </p:cNvPr>
            <p:cNvSpPr/>
            <p:nvPr/>
          </p:nvSpPr>
          <p:spPr>
            <a:xfrm>
              <a:off x="4286552" y="2750042"/>
              <a:ext cx="49383" cy="49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3" name="Прямоугольник 59">
            <a:extLst>
              <a:ext uri="{FF2B5EF4-FFF2-40B4-BE49-F238E27FC236}">
                <a16:creationId xmlns:a16="http://schemas.microsoft.com/office/drawing/2014/main" id="{8A124B34-0456-7445-A2AF-44E79AF33C02}"/>
              </a:ext>
            </a:extLst>
          </p:cNvPr>
          <p:cNvSpPr/>
          <p:nvPr/>
        </p:nvSpPr>
        <p:spPr>
          <a:xfrm>
            <a:off x="1021609" y="4232550"/>
            <a:ext cx="1300998" cy="1140094"/>
          </a:xfrm>
          <a:prstGeom prst="rect">
            <a:avLst/>
          </a:prstGeom>
          <a:noFill/>
          <a:ln w="28575">
            <a:solidFill>
              <a:srgbClr val="C00000">
                <a:alpha val="34118"/>
              </a:srgb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Прямоугольник 60">
            <a:extLst>
              <a:ext uri="{FF2B5EF4-FFF2-40B4-BE49-F238E27FC236}">
                <a16:creationId xmlns:a16="http://schemas.microsoft.com/office/drawing/2014/main" id="{1A6DCDAD-BE15-644A-83C6-EF9DDFF55B65}"/>
              </a:ext>
            </a:extLst>
          </p:cNvPr>
          <p:cNvSpPr/>
          <p:nvPr/>
        </p:nvSpPr>
        <p:spPr>
          <a:xfrm>
            <a:off x="2533573" y="3228924"/>
            <a:ext cx="1143839" cy="1469812"/>
          </a:xfrm>
          <a:prstGeom prst="rect">
            <a:avLst/>
          </a:prstGeom>
          <a:noFill/>
          <a:ln w="28575">
            <a:solidFill>
              <a:srgbClr val="0070C0">
                <a:alpha val="34118"/>
              </a:srgb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Прямоугольник 58">
            <a:extLst>
              <a:ext uri="{FF2B5EF4-FFF2-40B4-BE49-F238E27FC236}">
                <a16:creationId xmlns:a16="http://schemas.microsoft.com/office/drawing/2014/main" id="{04FA8F4C-2839-2546-82E0-613CAD354CFA}"/>
              </a:ext>
            </a:extLst>
          </p:cNvPr>
          <p:cNvSpPr/>
          <p:nvPr/>
        </p:nvSpPr>
        <p:spPr>
          <a:xfrm>
            <a:off x="787796" y="2694826"/>
            <a:ext cx="1353185" cy="1329716"/>
          </a:xfrm>
          <a:prstGeom prst="rect">
            <a:avLst/>
          </a:prstGeom>
          <a:noFill/>
          <a:ln w="28575">
            <a:solidFill>
              <a:srgbClr val="F6A800">
                <a:alpha val="34118"/>
              </a:srgb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BD6E734-E213-1D46-8435-ABB342CF10CC}"/>
              </a:ext>
            </a:extLst>
          </p:cNvPr>
          <p:cNvGrpSpPr/>
          <p:nvPr/>
        </p:nvGrpSpPr>
        <p:grpSpPr>
          <a:xfrm>
            <a:off x="5290504" y="3295479"/>
            <a:ext cx="396000" cy="1363685"/>
            <a:chOff x="5290504" y="3295479"/>
            <a:chExt cx="396000" cy="1363685"/>
          </a:xfrm>
        </p:grpSpPr>
        <p:pic>
          <p:nvPicPr>
            <p:cNvPr id="446" name="Рисунок 56">
              <a:extLst>
                <a:ext uri="{FF2B5EF4-FFF2-40B4-BE49-F238E27FC236}">
                  <a16:creationId xmlns:a16="http://schemas.microsoft.com/office/drawing/2014/main" id="{923B6AB3-944F-B140-AED9-BE75CE8FC8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803"/>
            <a:stretch/>
          </p:blipFill>
          <p:spPr>
            <a:xfrm>
              <a:off x="5290504" y="3306620"/>
              <a:ext cx="396000" cy="1352544"/>
            </a:xfrm>
            <a:prstGeom prst="rect">
              <a:avLst/>
            </a:prstGeom>
          </p:spPr>
        </p:pic>
        <p:sp>
          <p:nvSpPr>
            <p:cNvPr id="447" name="Прямоугольник 91">
              <a:extLst>
                <a:ext uri="{FF2B5EF4-FFF2-40B4-BE49-F238E27FC236}">
                  <a16:creationId xmlns:a16="http://schemas.microsoft.com/office/drawing/2014/main" id="{35E5CAA6-003B-0847-B5CA-7B0482C63D8B}"/>
                </a:ext>
              </a:extLst>
            </p:cNvPr>
            <p:cNvSpPr/>
            <p:nvPr/>
          </p:nvSpPr>
          <p:spPr>
            <a:xfrm>
              <a:off x="5296252" y="3295479"/>
              <a:ext cx="390252" cy="13617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48" name="Прямая со стрелкой 55">
            <a:extLst>
              <a:ext uri="{FF2B5EF4-FFF2-40B4-BE49-F238E27FC236}">
                <a16:creationId xmlns:a16="http://schemas.microsoft.com/office/drawing/2014/main" id="{843E2F40-C3D0-BB40-8725-C02CA3F47C4C}"/>
              </a:ext>
            </a:extLst>
          </p:cNvPr>
          <p:cNvCxnSpPr>
            <a:cxnSpLocks/>
          </p:cNvCxnSpPr>
          <p:nvPr/>
        </p:nvCxnSpPr>
        <p:spPr>
          <a:xfrm>
            <a:off x="3800729" y="3914906"/>
            <a:ext cx="1329411" cy="0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9" name="Rectangle 448">
            <a:extLst>
              <a:ext uri="{FF2B5EF4-FFF2-40B4-BE49-F238E27FC236}">
                <a16:creationId xmlns:a16="http://schemas.microsoft.com/office/drawing/2014/main" id="{D3CD1C81-71BA-D44F-AAF3-C8CFCFDB811A}"/>
              </a:ext>
            </a:extLst>
          </p:cNvPr>
          <p:cNvSpPr/>
          <p:nvPr/>
        </p:nvSpPr>
        <p:spPr>
          <a:xfrm>
            <a:off x="3800729" y="2468007"/>
            <a:ext cx="28969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Считаем </a:t>
            </a:r>
            <a:r>
              <a:rPr lang="ru-RU" sz="2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эмбеддинги</a:t>
            </a:r>
            <a:r>
              <a:rPr lang="ru-RU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sz="2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графовыми</a:t>
            </a:r>
            <a:r>
              <a:rPr lang="ru-RU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свёртками</a:t>
            </a:r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450" name="Прямая со стрелкой 55">
            <a:extLst>
              <a:ext uri="{FF2B5EF4-FFF2-40B4-BE49-F238E27FC236}">
                <a16:creationId xmlns:a16="http://schemas.microsoft.com/office/drawing/2014/main" id="{742EE87D-98A6-364A-AE1F-BB217324E2CF}"/>
              </a:ext>
            </a:extLst>
          </p:cNvPr>
          <p:cNvCxnSpPr>
            <a:cxnSpLocks/>
          </p:cNvCxnSpPr>
          <p:nvPr/>
        </p:nvCxnSpPr>
        <p:spPr>
          <a:xfrm>
            <a:off x="5900682" y="3887166"/>
            <a:ext cx="1329411" cy="0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5" name="Левая круглая скобка 53">
            <a:extLst>
              <a:ext uri="{FF2B5EF4-FFF2-40B4-BE49-F238E27FC236}">
                <a16:creationId xmlns:a16="http://schemas.microsoft.com/office/drawing/2014/main" id="{6E71F1ED-24F2-1D49-B47A-7C126C9B073A}"/>
              </a:ext>
            </a:extLst>
          </p:cNvPr>
          <p:cNvSpPr/>
          <p:nvPr/>
        </p:nvSpPr>
        <p:spPr>
          <a:xfrm>
            <a:off x="7232862" y="2575932"/>
            <a:ext cx="398105" cy="2612000"/>
          </a:xfrm>
          <a:prstGeom prst="leftBracket">
            <a:avLst/>
          </a:prstGeom>
          <a:ln w="38100">
            <a:solidFill>
              <a:srgbClr val="DD64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6" name="Рисунок 57">
            <a:extLst>
              <a:ext uri="{FF2B5EF4-FFF2-40B4-BE49-F238E27FC236}">
                <a16:creationId xmlns:a16="http://schemas.microsoft.com/office/drawing/2014/main" id="{82E24B7A-EF15-2C46-9CDE-188824691C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18" b="63908"/>
          <a:stretch/>
        </p:blipFill>
        <p:spPr>
          <a:xfrm>
            <a:off x="7597310" y="2396836"/>
            <a:ext cx="503999" cy="624820"/>
          </a:xfrm>
          <a:prstGeom prst="rect">
            <a:avLst/>
          </a:prstGeom>
        </p:spPr>
      </p:pic>
      <p:pic>
        <p:nvPicPr>
          <p:cNvPr id="457" name="Рисунок 58">
            <a:extLst>
              <a:ext uri="{FF2B5EF4-FFF2-40B4-BE49-F238E27FC236}">
                <a16:creationId xmlns:a16="http://schemas.microsoft.com/office/drawing/2014/main" id="{B8D6DFA4-0227-D741-9D84-D976F77424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34" r="27218" b="36624"/>
          <a:stretch/>
        </p:blipFill>
        <p:spPr>
          <a:xfrm>
            <a:off x="7597310" y="3735595"/>
            <a:ext cx="503999" cy="466420"/>
          </a:xfrm>
          <a:prstGeom prst="rect">
            <a:avLst/>
          </a:prstGeom>
        </p:spPr>
      </p:pic>
      <p:pic>
        <p:nvPicPr>
          <p:cNvPr id="458" name="Рисунок 59">
            <a:extLst>
              <a:ext uri="{FF2B5EF4-FFF2-40B4-BE49-F238E27FC236}">
                <a16:creationId xmlns:a16="http://schemas.microsoft.com/office/drawing/2014/main" id="{7EB8442D-5C78-094F-B354-5A4A90B923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3896" r="28586"/>
          <a:stretch/>
        </p:blipFill>
        <p:spPr>
          <a:xfrm>
            <a:off x="7597310" y="4951509"/>
            <a:ext cx="503999" cy="637017"/>
          </a:xfrm>
          <a:prstGeom prst="rect">
            <a:avLst/>
          </a:prstGeom>
        </p:spPr>
      </p:pic>
      <p:sp>
        <p:nvSpPr>
          <p:cNvPr id="459" name="Прямоугольник 92">
            <a:extLst>
              <a:ext uri="{FF2B5EF4-FFF2-40B4-BE49-F238E27FC236}">
                <a16:creationId xmlns:a16="http://schemas.microsoft.com/office/drawing/2014/main" id="{DE706B2A-C72F-264F-A32F-7442716148AB}"/>
              </a:ext>
            </a:extLst>
          </p:cNvPr>
          <p:cNvSpPr/>
          <p:nvPr/>
        </p:nvSpPr>
        <p:spPr>
          <a:xfrm>
            <a:off x="7612140" y="2384602"/>
            <a:ext cx="503999" cy="650691"/>
          </a:xfrm>
          <a:prstGeom prst="rect">
            <a:avLst/>
          </a:prstGeom>
          <a:noFill/>
          <a:ln w="28575">
            <a:solidFill>
              <a:srgbClr val="F6A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Прямоугольник 93">
            <a:extLst>
              <a:ext uri="{FF2B5EF4-FFF2-40B4-BE49-F238E27FC236}">
                <a16:creationId xmlns:a16="http://schemas.microsoft.com/office/drawing/2014/main" id="{C1032BBC-E1AD-8C47-B8BF-162C1B6EA37C}"/>
              </a:ext>
            </a:extLst>
          </p:cNvPr>
          <p:cNvSpPr/>
          <p:nvPr/>
        </p:nvSpPr>
        <p:spPr>
          <a:xfrm>
            <a:off x="7594454" y="3707692"/>
            <a:ext cx="521686" cy="4834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" name="Прямоугольник 94">
            <a:extLst>
              <a:ext uri="{FF2B5EF4-FFF2-40B4-BE49-F238E27FC236}">
                <a16:creationId xmlns:a16="http://schemas.microsoft.com/office/drawing/2014/main" id="{6C601D86-9FC3-C84B-91EF-639F9F4747A2}"/>
              </a:ext>
            </a:extLst>
          </p:cNvPr>
          <p:cNvSpPr/>
          <p:nvPr/>
        </p:nvSpPr>
        <p:spPr>
          <a:xfrm>
            <a:off x="7604462" y="4937872"/>
            <a:ext cx="521686" cy="63731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Rectangle 461">
            <a:extLst>
              <a:ext uri="{FF2B5EF4-FFF2-40B4-BE49-F238E27FC236}">
                <a16:creationId xmlns:a16="http://schemas.microsoft.com/office/drawing/2014/main" id="{08E44F24-AC2C-0C4B-A2BD-05490B135969}"/>
              </a:ext>
            </a:extLst>
          </p:cNvPr>
          <p:cNvSpPr/>
          <p:nvPr/>
        </p:nvSpPr>
        <p:spPr>
          <a:xfrm>
            <a:off x="8408903" y="3385264"/>
            <a:ext cx="31068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Считаем, что </a:t>
            </a:r>
            <a:r>
              <a:rPr lang="ru-RU" sz="2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эмбеддинги</a:t>
            </a:r>
            <a:r>
              <a:rPr lang="ru-RU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– это «мягкие» кластеры,</a:t>
            </a:r>
          </a:p>
          <a:p>
            <a:r>
              <a:rPr lang="ru-RU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оптимизируем по графу</a:t>
            </a:r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5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" grpId="0" animBg="1"/>
      <p:bldP spid="444" grpId="0" animBg="1"/>
      <p:bldP spid="445" grpId="0" animBg="1"/>
      <p:bldP spid="449" grpId="0"/>
      <p:bldP spid="455" grpId="0" animBg="1"/>
      <p:bldP spid="459" grpId="0" animBg="1"/>
      <p:bldP spid="460" grpId="0" animBg="1"/>
      <p:bldP spid="461" grpId="0" animBg="1"/>
      <p:bldP spid="46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0" y="365125"/>
            <a:ext cx="10598150" cy="1325563"/>
          </a:xfrm>
        </p:spPr>
        <p:txBody>
          <a:bodyPr/>
          <a:lstStyle/>
          <a:p>
            <a:r>
              <a:rPr lang="ru-RU" dirty="0" err="1"/>
              <a:t>D</a:t>
            </a:r>
            <a:r>
              <a:rPr lang="en-US" dirty="0" err="1"/>
              <a:t>MoN</a:t>
            </a:r>
            <a:r>
              <a:rPr lang="en-US" dirty="0"/>
              <a:t>: </a:t>
            </a:r>
            <a:r>
              <a:rPr lang="ru-RU" dirty="0"/>
              <a:t>асимптотика</a:t>
            </a:r>
            <a:r>
              <a:rPr lang="en-US" dirty="0"/>
              <a:t> </a:t>
            </a:r>
            <a:r>
              <a:rPr lang="ru-RU" dirty="0"/>
              <a:t>и практика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16" name="Объект 11"/>
          <p:cNvSpPr>
            <a:spLocks noGrp="1"/>
          </p:cNvSpPr>
          <p:nvPr>
            <p:ph idx="1"/>
          </p:nvPr>
        </p:nvSpPr>
        <p:spPr>
          <a:xfrm>
            <a:off x="685546" y="1678184"/>
            <a:ext cx="11721349" cy="446861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/>
              <a:t>Можно делать для средних графов</a:t>
            </a:r>
            <a:r>
              <a:rPr lang="en-US" dirty="0"/>
              <a:t> (1</a:t>
            </a:r>
            <a:r>
              <a:rPr lang="ru-RU" dirty="0"/>
              <a:t>М) </a:t>
            </a:r>
            <a:r>
              <a:rPr lang="ru-RU" dirty="0">
                <a:sym typeface="Wingdings" pitchFamily="2" charset="2"/>
              </a:rPr>
              <a:t>:</a:t>
            </a:r>
            <a:r>
              <a:rPr lang="en-US" dirty="0">
                <a:sym typeface="Wingdings" pitchFamily="2" charset="2"/>
              </a:rPr>
              <a:t>/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Группирует вершины графа по графу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sym typeface="Wingdings" pitchFamily="2" charset="2"/>
              </a:rPr>
              <a:t>Простое обучение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705B6A-0D77-BC40-9D3E-B49CA0C2656D}"/>
              </a:ext>
            </a:extLst>
          </p:cNvPr>
          <p:cNvSpPr txBox="1"/>
          <p:nvPr/>
        </p:nvSpPr>
        <p:spPr>
          <a:xfrm>
            <a:off x="677414" y="6369634"/>
            <a:ext cx="6849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Graph Clustering with Graph Neural Networks. Tsitsulin et al.,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arXiv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2020.</a:t>
            </a:r>
          </a:p>
        </p:txBody>
      </p:sp>
    </p:spTree>
    <p:extLst>
      <p:ext uri="{BB962C8B-B14F-4D97-AF65-F5344CB8AC3E}">
        <p14:creationId xmlns:p14="http://schemas.microsoft.com/office/powerpoint/2010/main" val="3734740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80757"/>
          </a:xfrm>
        </p:spPr>
        <p:txBody>
          <a:bodyPr/>
          <a:lstStyle/>
          <a:p>
            <a:r>
              <a:rPr lang="ru-RU" dirty="0"/>
              <a:t>Остались вопросы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17713" y="3429000"/>
            <a:ext cx="112742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Twitter		</a:t>
            </a:r>
            <a:r>
              <a:rPr lang="en-US" sz="28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twitter.com</a:t>
            </a: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/</a:t>
            </a:r>
            <a:r>
              <a:rPr lang="en-US" sz="28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tsitsulin</a:t>
            </a: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_</a:t>
            </a:r>
          </a:p>
          <a:p>
            <a:r>
              <a:rPr lang="ru-RU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Сайт  </a:t>
            </a: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	</a:t>
            </a:r>
            <a:r>
              <a:rPr lang="en-US" sz="28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tsitsul.in</a:t>
            </a: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/talks/</a:t>
            </a:r>
            <a:r>
              <a:rPr lang="en-US" sz="28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datastart</a:t>
            </a: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	← </a:t>
            </a:r>
            <a:r>
              <a:rPr lang="ru-RU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презентация</a:t>
            </a:r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ru-RU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Пишите</a:t>
            </a: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	anton@tsitsul.in</a:t>
            </a:r>
            <a:endParaRPr lang="ru-RU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362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Графов в мире много</a:t>
            </a:r>
          </a:p>
        </p:txBody>
      </p:sp>
      <p:sp>
        <p:nvSpPr>
          <p:cNvPr id="11" name="Объект 3"/>
          <p:cNvSpPr>
            <a:spLocks noGrp="1"/>
          </p:cNvSpPr>
          <p:nvPr>
            <p:ph idx="1"/>
          </p:nvPr>
        </p:nvSpPr>
        <p:spPr>
          <a:xfrm>
            <a:off x="1015910" y="2752035"/>
            <a:ext cx="4241889" cy="3502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Разные</a:t>
            </a:r>
            <a:r>
              <a:rPr lang="en-US" dirty="0"/>
              <a:t> </a:t>
            </a:r>
            <a:r>
              <a:rPr lang="ru-RU" b="1" dirty="0"/>
              <a:t>уровни анализа</a:t>
            </a:r>
            <a:r>
              <a:rPr lang="en-US" dirty="0"/>
              <a:t>:</a:t>
            </a:r>
          </a:p>
          <a:p>
            <a:pPr lvl="1"/>
            <a:r>
              <a:rPr lang="ru-RU" dirty="0"/>
              <a:t>Вершины</a:t>
            </a:r>
            <a:endParaRPr lang="en-US" dirty="0"/>
          </a:p>
          <a:p>
            <a:pPr lvl="1"/>
            <a:r>
              <a:rPr lang="ru-RU" dirty="0"/>
              <a:t>Рёбра</a:t>
            </a:r>
            <a:endParaRPr lang="en-US" dirty="0"/>
          </a:p>
          <a:p>
            <a:pPr lvl="1"/>
            <a:r>
              <a:rPr lang="ru-RU" dirty="0"/>
              <a:t>Подграфы</a:t>
            </a:r>
            <a:endParaRPr lang="en-US" dirty="0"/>
          </a:p>
          <a:p>
            <a:pPr lvl="1"/>
            <a:r>
              <a:rPr lang="ru-RU" dirty="0"/>
              <a:t>Графы целиком</a:t>
            </a:r>
            <a:endParaRPr lang="en-US" dirty="0"/>
          </a:p>
          <a:p>
            <a:pPr lvl="1"/>
            <a:r>
              <a:rPr lang="en-US" dirty="0"/>
              <a:t>…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136" y="944880"/>
            <a:ext cx="5913120" cy="591312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959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Графов в мире много</a:t>
            </a:r>
          </a:p>
        </p:txBody>
      </p:sp>
      <p:sp>
        <p:nvSpPr>
          <p:cNvPr id="11" name="Объект 3"/>
          <p:cNvSpPr>
            <a:spLocks noGrp="1"/>
          </p:cNvSpPr>
          <p:nvPr>
            <p:ph idx="1"/>
          </p:nvPr>
        </p:nvSpPr>
        <p:spPr>
          <a:xfrm>
            <a:off x="1015910" y="2752035"/>
            <a:ext cx="4253921" cy="3502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Разные</a:t>
            </a:r>
            <a:r>
              <a:rPr lang="en-US" dirty="0"/>
              <a:t> </a:t>
            </a:r>
            <a:r>
              <a:rPr lang="ru-RU" b="1" dirty="0"/>
              <a:t>задачи</a:t>
            </a:r>
            <a:r>
              <a:rPr lang="en-US" dirty="0"/>
              <a:t>:</a:t>
            </a:r>
          </a:p>
          <a:p>
            <a:pPr lvl="1"/>
            <a:r>
              <a:rPr lang="ru-RU" dirty="0"/>
              <a:t>Классификация</a:t>
            </a:r>
            <a:endParaRPr lang="en-US" dirty="0"/>
          </a:p>
          <a:p>
            <a:pPr lvl="1"/>
            <a:r>
              <a:rPr lang="ru-RU" dirty="0"/>
              <a:t>Кластеризация</a:t>
            </a:r>
            <a:endParaRPr lang="en-US" dirty="0"/>
          </a:p>
          <a:p>
            <a:pPr lvl="1"/>
            <a:r>
              <a:rPr lang="ru-RU" dirty="0"/>
              <a:t>Поиск аномалий</a:t>
            </a:r>
            <a:endParaRPr lang="en-US" dirty="0"/>
          </a:p>
          <a:p>
            <a:pPr lvl="1"/>
            <a:r>
              <a:rPr lang="en-US" dirty="0"/>
              <a:t>…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136" y="944880"/>
            <a:ext cx="5913120" cy="591312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12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Графов в мире много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38200" y="1684510"/>
            <a:ext cx="2522331" cy="4678017"/>
          </a:xfrm>
          <a:prstGeom prst="roundRect">
            <a:avLst>
              <a:gd name="adj" fmla="val 0"/>
            </a:avLst>
          </a:prstGeom>
          <a:solidFill>
            <a:srgbClr val="377EB8">
              <a:alpha val="3137"/>
            </a:srgbClr>
          </a:solidFill>
          <a:ln>
            <a:solidFill>
              <a:srgbClr val="377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Домены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ru-RU" sz="2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Соцсети</a:t>
            </a:r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Биологические Транспортные сети</a:t>
            </a:r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88634" y="1678331"/>
            <a:ext cx="2520000" cy="4678017"/>
          </a:xfrm>
          <a:prstGeom prst="roundRect">
            <a:avLst>
              <a:gd name="adj" fmla="val 0"/>
            </a:avLst>
          </a:prstGeom>
          <a:solidFill>
            <a:srgbClr val="377EB8">
              <a:alpha val="3137"/>
            </a:srgbClr>
          </a:solidFill>
          <a:ln>
            <a:solidFill>
              <a:srgbClr val="377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72000" rIns="0" rtlCol="0" anchor="ctr" anchorCtr="0"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Типы</a:t>
            </a:r>
            <a:endParaRPr lang="en-US" sz="20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Не</a:t>
            </a:r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направленные</a:t>
            </a:r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Не</a:t>
            </a:r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взвешенные</a:t>
            </a:r>
          </a:p>
          <a:p>
            <a:pPr lvl="1"/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 атрибутами</a:t>
            </a:r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Гетерогенные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ru-RU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60052" y="1678331"/>
            <a:ext cx="2522331" cy="4678017"/>
          </a:xfrm>
          <a:prstGeom prst="roundRect">
            <a:avLst>
              <a:gd name="adj" fmla="val 0"/>
            </a:avLst>
          </a:prstGeom>
          <a:solidFill>
            <a:srgbClr val="377EB8">
              <a:alpha val="3137"/>
            </a:srgbClr>
          </a:solidFill>
          <a:ln>
            <a:solidFill>
              <a:srgbClr val="377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Уровни</a:t>
            </a:r>
            <a:endParaRPr lang="en-US" sz="20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Вершины</a:t>
            </a:r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Рёбра</a:t>
            </a:r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Подграфы</a:t>
            </a:r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Графы целиком</a:t>
            </a:r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831469" y="1678330"/>
            <a:ext cx="2522331" cy="4678017"/>
          </a:xfrm>
          <a:prstGeom prst="roundRect">
            <a:avLst>
              <a:gd name="adj" fmla="val 0"/>
            </a:avLst>
          </a:prstGeom>
          <a:solidFill>
            <a:srgbClr val="377EB8">
              <a:alpha val="3137"/>
            </a:srgbClr>
          </a:solidFill>
          <a:ln>
            <a:solidFill>
              <a:srgbClr val="377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Задачи</a:t>
            </a:r>
            <a:endParaRPr lang="en-US" sz="20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Классификация</a:t>
            </a:r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Кластеризация</a:t>
            </a:r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Поиск аномалий</a:t>
            </a:r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268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Графов в мире много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38200" y="1684510"/>
            <a:ext cx="2522331" cy="4678017"/>
          </a:xfrm>
          <a:prstGeom prst="roundRect">
            <a:avLst>
              <a:gd name="adj" fmla="val 0"/>
            </a:avLst>
          </a:prstGeom>
          <a:solidFill>
            <a:srgbClr val="377EB8">
              <a:alpha val="3137"/>
            </a:srgbClr>
          </a:solidFill>
          <a:ln>
            <a:solidFill>
              <a:srgbClr val="377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Домены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ru-RU" sz="2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Соцсети</a:t>
            </a:r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Биологические Транспортные сети</a:t>
            </a:r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88634" y="1678331"/>
            <a:ext cx="2520000" cy="4678017"/>
          </a:xfrm>
          <a:prstGeom prst="roundRect">
            <a:avLst>
              <a:gd name="adj" fmla="val 0"/>
            </a:avLst>
          </a:prstGeom>
          <a:solidFill>
            <a:srgbClr val="377EB8">
              <a:alpha val="3137"/>
            </a:srgbClr>
          </a:solidFill>
          <a:ln>
            <a:solidFill>
              <a:srgbClr val="377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72000" rIns="0" rtlCol="0" anchor="ctr" anchorCtr="0"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Типы</a:t>
            </a:r>
            <a:endParaRPr lang="en-US" sz="20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Не</a:t>
            </a:r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направленные</a:t>
            </a:r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Не</a:t>
            </a:r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взвешенные</a:t>
            </a:r>
          </a:p>
          <a:p>
            <a:pPr lvl="1"/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 атрибутами</a:t>
            </a:r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Гетерогенные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ru-RU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60052" y="1678331"/>
            <a:ext cx="2522331" cy="4678017"/>
          </a:xfrm>
          <a:prstGeom prst="roundRect">
            <a:avLst>
              <a:gd name="adj" fmla="val 0"/>
            </a:avLst>
          </a:prstGeom>
          <a:solidFill>
            <a:srgbClr val="377EB8">
              <a:alpha val="3137"/>
            </a:srgbClr>
          </a:solidFill>
          <a:ln>
            <a:solidFill>
              <a:srgbClr val="377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Уровни</a:t>
            </a:r>
            <a:endParaRPr lang="en-US" sz="20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Вершины</a:t>
            </a:r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Рёбра</a:t>
            </a:r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Подграфы</a:t>
            </a:r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Графы целиком</a:t>
            </a:r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831469" y="1678330"/>
            <a:ext cx="2522331" cy="4678017"/>
          </a:xfrm>
          <a:prstGeom prst="roundRect">
            <a:avLst>
              <a:gd name="adj" fmla="val 0"/>
            </a:avLst>
          </a:prstGeom>
          <a:solidFill>
            <a:srgbClr val="E41A1C">
              <a:alpha val="3137"/>
            </a:srgbClr>
          </a:solidFill>
          <a:ln>
            <a:solidFill>
              <a:srgbClr val="377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Задачи</a:t>
            </a:r>
            <a:endParaRPr lang="en-US" sz="20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Классификация</a:t>
            </a:r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Кластеризация</a:t>
            </a:r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Поиск аномалий</a:t>
            </a:r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</a:t>
            </a:r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↓</a:t>
            </a:r>
          </a:p>
          <a:p>
            <a:pPr lvl="1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Эмбеддинги</a:t>
            </a:r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485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Графов в мире много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38200" y="1684510"/>
            <a:ext cx="2522331" cy="4678017"/>
          </a:xfrm>
          <a:prstGeom prst="roundRect">
            <a:avLst>
              <a:gd name="adj" fmla="val 0"/>
            </a:avLst>
          </a:prstGeom>
          <a:solidFill>
            <a:srgbClr val="377EB8">
              <a:alpha val="3137"/>
            </a:srgbClr>
          </a:solidFill>
          <a:ln>
            <a:solidFill>
              <a:srgbClr val="377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Домены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ru-RU" sz="2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Соцсети</a:t>
            </a:r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Биологические Транспортные сети</a:t>
            </a:r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88634" y="1678331"/>
            <a:ext cx="2520000" cy="4678017"/>
          </a:xfrm>
          <a:prstGeom prst="roundRect">
            <a:avLst>
              <a:gd name="adj" fmla="val 0"/>
            </a:avLst>
          </a:prstGeom>
          <a:solidFill>
            <a:srgbClr val="377EB8">
              <a:alpha val="3137"/>
            </a:srgbClr>
          </a:solidFill>
          <a:ln>
            <a:solidFill>
              <a:srgbClr val="377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72000" rIns="0" rtlCol="0" anchor="ctr" anchorCtr="0"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Типы</a:t>
            </a:r>
            <a:endParaRPr lang="en-US" sz="20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Не</a:t>
            </a:r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направленные</a:t>
            </a:r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Не</a:t>
            </a:r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взвешенные</a:t>
            </a:r>
          </a:p>
          <a:p>
            <a:pPr lvl="1"/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 атрибутами</a:t>
            </a:r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Гетерогенные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ru-RU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60052" y="1678331"/>
            <a:ext cx="2522331" cy="4678017"/>
          </a:xfrm>
          <a:prstGeom prst="roundRect">
            <a:avLst>
              <a:gd name="adj" fmla="val 0"/>
            </a:avLst>
          </a:prstGeom>
          <a:solidFill>
            <a:srgbClr val="377EB8">
              <a:alpha val="3137"/>
            </a:srgbClr>
          </a:solidFill>
          <a:ln>
            <a:solidFill>
              <a:srgbClr val="377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Уровни</a:t>
            </a:r>
            <a:endParaRPr lang="en-US" sz="20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Вершины</a:t>
            </a:r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Рёбра</a:t>
            </a:r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Подграфы</a:t>
            </a:r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Графы целиком</a:t>
            </a:r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831469" y="1678330"/>
            <a:ext cx="2522331" cy="4678017"/>
          </a:xfrm>
          <a:prstGeom prst="roundRect">
            <a:avLst>
              <a:gd name="adj" fmla="val 0"/>
            </a:avLst>
          </a:prstGeom>
          <a:solidFill>
            <a:srgbClr val="E41A1C">
              <a:alpha val="3137"/>
            </a:srgbClr>
          </a:solidFill>
          <a:ln>
            <a:solidFill>
              <a:srgbClr val="377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Задачи</a:t>
            </a:r>
            <a:endParaRPr lang="en-US" sz="20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Классификация</a:t>
            </a:r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Кластеризация</a:t>
            </a:r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Поиск аномалий</a:t>
            </a:r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</a:t>
            </a:r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↓</a:t>
            </a:r>
          </a:p>
          <a:p>
            <a:pPr lvl="1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Эмбеддинги</a:t>
            </a:r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247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Графов в мире много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38200" y="1684510"/>
            <a:ext cx="2522331" cy="4678017"/>
          </a:xfrm>
          <a:prstGeom prst="roundRect">
            <a:avLst>
              <a:gd name="adj" fmla="val 0"/>
            </a:avLst>
          </a:prstGeom>
          <a:solidFill>
            <a:srgbClr val="377EB8">
              <a:alpha val="3137"/>
            </a:srgbClr>
          </a:solidFill>
          <a:ln>
            <a:solidFill>
              <a:srgbClr val="377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Домены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ru-RU" sz="2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Соцсети</a:t>
            </a:r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Биологические Транспортные сети</a:t>
            </a:r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88634" y="1678331"/>
            <a:ext cx="2520000" cy="4678017"/>
          </a:xfrm>
          <a:prstGeom prst="roundRect">
            <a:avLst>
              <a:gd name="adj" fmla="val 0"/>
            </a:avLst>
          </a:prstGeom>
          <a:solidFill>
            <a:srgbClr val="377EB8">
              <a:alpha val="3137"/>
            </a:srgbClr>
          </a:solidFill>
          <a:ln>
            <a:solidFill>
              <a:srgbClr val="377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72000" rIns="0" rtlCol="0" anchor="ctr" anchorCtr="0"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Типы</a:t>
            </a:r>
            <a:endParaRPr lang="en-US" sz="20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Не</a:t>
            </a:r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направленные</a:t>
            </a:r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Не</a:t>
            </a:r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взвешенные</a:t>
            </a:r>
          </a:p>
          <a:p>
            <a:pPr lvl="1"/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 атрибутами</a:t>
            </a:r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Гетерогенные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ru-RU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60052" y="1678331"/>
            <a:ext cx="2522331" cy="4678017"/>
          </a:xfrm>
          <a:prstGeom prst="roundRect">
            <a:avLst>
              <a:gd name="adj" fmla="val 0"/>
            </a:avLst>
          </a:prstGeom>
          <a:solidFill>
            <a:srgbClr val="377EB8">
              <a:alpha val="3137"/>
            </a:srgbClr>
          </a:solidFill>
          <a:ln>
            <a:solidFill>
              <a:srgbClr val="377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Уровни</a:t>
            </a:r>
            <a:endParaRPr lang="en-US" sz="20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Вершины</a:t>
            </a:r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Рёбра</a:t>
            </a:r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Подграфы</a:t>
            </a:r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Графы целиком</a:t>
            </a:r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831469" y="1678330"/>
            <a:ext cx="2522331" cy="4678017"/>
          </a:xfrm>
          <a:prstGeom prst="roundRect">
            <a:avLst>
              <a:gd name="adj" fmla="val 0"/>
            </a:avLst>
          </a:prstGeom>
          <a:solidFill>
            <a:srgbClr val="E41A1C">
              <a:alpha val="3137"/>
            </a:srgbClr>
          </a:solidFill>
          <a:ln>
            <a:solidFill>
              <a:srgbClr val="377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Задачи</a:t>
            </a:r>
            <a:endParaRPr lang="en-US" sz="20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Классификация</a:t>
            </a:r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Кластеризация</a:t>
            </a:r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Поиск аномалий</a:t>
            </a:r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</a:t>
            </a:r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↓</a:t>
            </a:r>
          </a:p>
          <a:p>
            <a:pPr lvl="1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ru-RU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Эмбеддинги</a:t>
            </a:r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0904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7562</TotalTime>
  <Words>1269</Words>
  <Application>Microsoft Macintosh PowerPoint</Application>
  <PresentationFormat>Widescreen</PresentationFormat>
  <Paragraphs>417</Paragraphs>
  <Slides>36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Lato</vt:lpstr>
      <vt:lpstr>Raleway</vt:lpstr>
      <vt:lpstr>Calibri</vt:lpstr>
      <vt:lpstr>Cambria Math</vt:lpstr>
      <vt:lpstr>Arial</vt:lpstr>
      <vt:lpstr>Тема Office</vt:lpstr>
      <vt:lpstr>Эмбеддинги графов без учителя</vt:lpstr>
      <vt:lpstr>Графов в мире много</vt:lpstr>
      <vt:lpstr>Графов в мире много</vt:lpstr>
      <vt:lpstr>Графов в мире много</vt:lpstr>
      <vt:lpstr>Графов в мире много</vt:lpstr>
      <vt:lpstr>Графов в мире много</vt:lpstr>
      <vt:lpstr>Графов в мире много</vt:lpstr>
      <vt:lpstr>Графов в мире много</vt:lpstr>
      <vt:lpstr>Графов в мире много</vt:lpstr>
      <vt:lpstr>Графов в мире много</vt:lpstr>
      <vt:lpstr>Почему эмбеддинги?</vt:lpstr>
      <vt:lpstr>Почему эмбеддинги?</vt:lpstr>
      <vt:lpstr>Часть 1: графы без атрибутов</vt:lpstr>
      <vt:lpstr>DeepWalk</vt:lpstr>
      <vt:lpstr>DeepWalk: асимптотика и практика</vt:lpstr>
      <vt:lpstr>DeepWalk: асимптотика и практика</vt:lpstr>
      <vt:lpstr>Node2vec</vt:lpstr>
      <vt:lpstr>Node2vec</vt:lpstr>
      <vt:lpstr>Node2vec: миф №1</vt:lpstr>
      <vt:lpstr>Node2vec: миф №2</vt:lpstr>
      <vt:lpstr>Node2vec: асимптотика и практика</vt:lpstr>
      <vt:lpstr>Node2vec: асимптотика и практика</vt:lpstr>
      <vt:lpstr>VERSE</vt:lpstr>
      <vt:lpstr>VERSE</vt:lpstr>
      <vt:lpstr>VERSE</vt:lpstr>
      <vt:lpstr>VERSE: интерпретация DeepWalk</vt:lpstr>
      <vt:lpstr>VERSE: асимптотика и практика</vt:lpstr>
      <vt:lpstr>Эмбеддинги для рёбер</vt:lpstr>
      <vt:lpstr>Часть 1: графы с атрибутами</vt:lpstr>
      <vt:lpstr>Графы с атрибутами</vt:lpstr>
      <vt:lpstr>Графовые свёртки</vt:lpstr>
      <vt:lpstr>Deep Graph Infomax</vt:lpstr>
      <vt:lpstr>DGI: асимптотика и практика</vt:lpstr>
      <vt:lpstr>Deep Modularity Networks</vt:lpstr>
      <vt:lpstr>DMoN: асимптотика и практика</vt:lpstr>
      <vt:lpstr>Остались вопросы?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NetLSD: hearing the shape of a graph</dc:title>
  <dc:creator>xgfs</dc:creator>
  <cp:lastModifiedBy>Microsoft Office User</cp:lastModifiedBy>
  <cp:revision>334</cp:revision>
  <dcterms:created xsi:type="dcterms:W3CDTF">2018-08-09T08:58:36Z</dcterms:created>
  <dcterms:modified xsi:type="dcterms:W3CDTF">2020-10-17T20:33:57Z</dcterms:modified>
</cp:coreProperties>
</file>